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7" r:id="rId4"/>
    <p:sldId id="278" r:id="rId5"/>
    <p:sldId id="257" r:id="rId6"/>
    <p:sldId id="258" r:id="rId7"/>
    <p:sldId id="283" r:id="rId8"/>
    <p:sldId id="281" r:id="rId9"/>
    <p:sldId id="285" r:id="rId10"/>
    <p:sldId id="284" r:id="rId11"/>
    <p:sldId id="286" r:id="rId12"/>
    <p:sldId id="260" r:id="rId13"/>
    <p:sldId id="279" r:id="rId14"/>
    <p:sldId id="280" r:id="rId15"/>
  </p:sldIdLst>
  <p:sldSz cx="9144000" cy="6858000" type="screen4x3"/>
  <p:notesSz cx="7008813" cy="9234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595" autoAdjust="0"/>
  </p:normalViewPr>
  <p:slideViewPr>
    <p:cSldViewPr snapToGrid="0" snapToObjects="1">
      <p:cViewPr>
        <p:scale>
          <a:sx n="70" d="100"/>
          <a:sy n="70" d="100"/>
        </p:scale>
        <p:origin x="-1590" y="-462"/>
      </p:cViewPr>
      <p:guideLst>
        <p:guide orient="horz" pos="1096"/>
        <p:guide pos="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BA52E191-D701-7F40-8E80-A3AE44339F65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161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771161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187C49AD-9AE1-DC4E-AD50-D46516FBD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2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2F1AEC3E-2399-9C46-AED7-FE20622F6F2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386382"/>
            <a:ext cx="5607050" cy="4155520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1161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771161"/>
            <a:ext cx="3037152" cy="461724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37297FAD-3678-9249-80C5-4254F6919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7FAD-3678-9249-80C5-4254F6919B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9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F0C3-FECE-8944-9312-2057BC2199EA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0B53-113E-244C-9CFB-C30A8BD6B8AE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22EB-7274-4043-A2B7-1CD55CC79669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76F9-EA72-3144-ABF5-B86F277B00F7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CFA-4C9E-3149-930E-D7E22D74693D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2C5-ACCB-CE4C-8844-1FF3826360A7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42F-1B4A-3B41-BF16-6F2B30809364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7B8-E063-3349-8C11-CEF244996F80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278-3246-D84D-97C4-1EA151FF6DC1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4619-40BD-7B4D-97B8-F1C3A596A9F3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3B54-F050-B242-B98D-CF0DE79EA07F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382B-F63A-654E-95F8-F02BA4FBAB15}" type="datetime1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8CE8-30E9-B24D-8EF3-3CEEA83EB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oharecentr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imgres?q=mobile+car+wash&amp;start=263&amp;hl=en&amp;qscrl=1&amp;rlz=1T4AURU_enUS506US506&amp;biw=1519&amp;bih=726&amp;addh=36&amp;tbm=isch&amp;tbnid=XVX9cLOr0_fBeM:&amp;imgrefurl=http://scottsdaledetailing.net/commercial-fleet-washing-services/&amp;docid=x6IRt31aXDj2dM&amp;imgurl=http://scottsdaledetailing.net/wp-content/uploads/2012/02/fleet-wash-phoenix-arizona-commercial-mobile-car-wash.jpg&amp;w=400&amp;h=267&amp;ei=8tWTUIHnH6mxyQGPiIGQCA&amp;zoom=1&amp;iact=hc&amp;vpx=191&amp;vpy=150&amp;dur=426&amp;hovh=183&amp;hovw=275&amp;tx=121&amp;ty=112&amp;sig=102211197820058004531&amp;page=12&amp;tbnh=159&amp;tbnw=220&amp;ndsp=25&amp;ved=1t:429,r:6,s:263,i:268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130800" y="655928"/>
            <a:ext cx="4013199" cy="782347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  <a:latin typeface="Futura Medium"/>
                <a:cs typeface="Futura Medium"/>
              </a:rPr>
              <a:t> One O’Hare Centre</a:t>
            </a:r>
            <a:r>
              <a:rPr lang="en-US" sz="2400" dirty="0" smtClean="0">
                <a:solidFill>
                  <a:schemeClr val="bg1"/>
                </a:solidFill>
                <a:latin typeface="Futura Medium"/>
                <a:cs typeface="Futura Medium"/>
              </a:rPr>
              <a:t>	</a:t>
            </a:r>
            <a:endParaRPr lang="en-US" sz="2400" dirty="0">
              <a:solidFill>
                <a:schemeClr val="bg1"/>
              </a:solidFill>
              <a:latin typeface="Futura Medium"/>
              <a:cs typeface="Futura Medium"/>
            </a:endParaRPr>
          </a:p>
        </p:txBody>
      </p:sp>
      <p:pic>
        <p:nvPicPr>
          <p:cNvPr id="12" name="Picture 11" descr="cove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11"/>
          <a:stretch/>
        </p:blipFill>
        <p:spPr>
          <a:xfrm>
            <a:off x="5130800" y="0"/>
            <a:ext cx="4013200" cy="61150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9705" y="1438275"/>
            <a:ext cx="3313355" cy="324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Futura Book"/>
                <a:cs typeface="Futura Book"/>
              </a:rPr>
              <a:t>Tenant Relations &amp; Retention Program</a:t>
            </a:r>
            <a:endParaRPr lang="en-US" sz="1800" dirty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267"/>
            <a:ext cx="6486526" cy="4704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4980" y="876299"/>
            <a:ext cx="331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utura Book"/>
              </a:rPr>
              <a:t>One O’Hare Centre</a:t>
            </a:r>
            <a:endParaRPr lang="en-US" sz="2400" dirty="0">
              <a:solidFill>
                <a:schemeClr val="bg1"/>
              </a:solidFill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7789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88988" y="364663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Outreach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8988" y="1600200"/>
            <a:ext cx="6777317" cy="3442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8987" y="1417638"/>
            <a:ext cx="6777317" cy="235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Quarterly Contact Meetings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Manager Lunch Program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Lobby Digital Stand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Newsletters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Event Emails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Building Event Signage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78710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8988" y="364663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2014 Events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9628" y="844862"/>
            <a:ext cx="702474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Tenant Appreciation Events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8862" y="1417638"/>
            <a:ext cx="6777317" cy="249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February 		Valentine’s Day (Sweet Treats)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April 			Earth Day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June			Summer BBQ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July			Ice Cream Social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October 		Halloween, Pumpkin Carving Contest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November 	Turkey Raffle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December 	Holiday Lunch</a:t>
            </a:r>
          </a:p>
          <a:p>
            <a:pPr marL="457200" lvl="1" indent="0">
              <a:buFont typeface="Arial"/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lvl="1">
              <a:buFont typeface="Arial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5343" y="3712166"/>
            <a:ext cx="702474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Charitable Events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86287" y="4305258"/>
            <a:ext cx="8257713" cy="249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Flu Shots by Flu Ease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Blood Drives by Heartland Blood Center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Spinal Examination by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</a:rPr>
              <a:t>Higgins Sports &amp; Spinal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</a:rPr>
              <a:t>Rehab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Shoe Drive benefiting Soles4Souls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Toy Drive benefiting Salvation Army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Food Drive benefiting The Greater Chicago Food Depository 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School Supplies Drive benefiting Walter &amp; Connie Payton Foundation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01732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175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95534" y="330702"/>
            <a:ext cx="702474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Tenant Relations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52568"/>
            <a:ext cx="9401175" cy="4750184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“5-Star Service Worldwide” Candy Dish to Each Tenant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-Weekly Candy Drops 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Tenant Contact Breakfasts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Tenant Lunch &amp; Learns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-Fitness &amp; Nutritional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-Financial Seminars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-Safety First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Holiday Gift Baskets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Raffles/Contests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-Guess how many pieces of candy in the jar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-Guess the weight of the giant pumpkin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-Turkey raffle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Team Building Events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Milestone Anniversary Gifts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13"/>
          <a:stretch/>
        </p:blipFill>
        <p:spPr bwMode="auto">
          <a:xfrm rot="5400000">
            <a:off x="6153895" y="2292028"/>
            <a:ext cx="2037643" cy="27355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12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3263" y="630805"/>
            <a:ext cx="702474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Resources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3263" y="1807928"/>
            <a:ext cx="8263316" cy="415614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Tenant Welcome Binder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On-Line Work Order System: Angus through the Axis Portal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Building Website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  <a:hlinkClick r:id="rId3"/>
              </a:rPr>
              <a:t>www.oneoharecentre.com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Leasing Information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Building Events Calendar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Newsletter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Building Forms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Weather Report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Traffic Report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4583" t="13591" r="15866" b="7178"/>
          <a:stretch/>
        </p:blipFill>
        <p:spPr bwMode="auto">
          <a:xfrm>
            <a:off x="5067299" y="3429000"/>
            <a:ext cx="3746557" cy="2752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5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591"/>
            <a:ext cx="9144000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5643231"/>
            <a:ext cx="8734425" cy="8120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Rediscover Distinction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23925" r="1945" b="9964"/>
          <a:stretch/>
        </p:blipFill>
        <p:spPr bwMode="auto">
          <a:xfrm>
            <a:off x="-19050" y="1590675"/>
            <a:ext cx="9163050" cy="38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2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14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553" y="-668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5181" y="1171575"/>
            <a:ext cx="7024744" cy="8545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ONE O’HARE CENTRE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5768" y="2011263"/>
            <a:ext cx="8372901" cy="4403277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marL="0" indent="0">
              <a:buNone/>
            </a:pPr>
            <a:r>
              <a:rPr lang="en-US" sz="2000" dirty="0"/>
              <a:t>One O’Hare Centre is a Class A trophy tower offering </a:t>
            </a:r>
            <a:r>
              <a:rPr lang="en-US" sz="2000" dirty="0" smtClean="0"/>
              <a:t>strategic location</a:t>
            </a:r>
            <a:r>
              <a:rPr lang="en-US" sz="2000" dirty="0"/>
              <a:t>, superior architecture and unparalleled </a:t>
            </a:r>
            <a:r>
              <a:rPr lang="en-US" sz="2000" dirty="0" smtClean="0"/>
              <a:t>amenities. One </a:t>
            </a:r>
            <a:r>
              <a:rPr lang="en-US" sz="2000" dirty="0"/>
              <a:t>O’Hare Centre is in the heart </a:t>
            </a:r>
            <a:r>
              <a:rPr lang="en-US" sz="2000" dirty="0" smtClean="0"/>
              <a:t>of the </a:t>
            </a:r>
            <a:r>
              <a:rPr lang="en-US" sz="2000" dirty="0"/>
              <a:t>O’Hare suburban office submarket. The building is </a:t>
            </a:r>
            <a:r>
              <a:rPr lang="en-US" sz="2000" dirty="0" smtClean="0"/>
              <a:t>considered one </a:t>
            </a:r>
            <a:r>
              <a:rPr lang="en-US" sz="2000" dirty="0"/>
              <a:t>of Chicago’s premier suburban office assets and </a:t>
            </a:r>
            <a:r>
              <a:rPr lang="en-US" sz="2000" dirty="0" smtClean="0"/>
              <a:t>represents 3 </a:t>
            </a:r>
            <a:r>
              <a:rPr lang="en-US" sz="2000" dirty="0"/>
              <a:t>percent of the total 13.8 million </a:t>
            </a:r>
            <a:r>
              <a:rPr lang="en-US" sz="2000" dirty="0" smtClean="0"/>
              <a:t>square feet </a:t>
            </a:r>
            <a:r>
              <a:rPr lang="en-US" sz="2000" dirty="0"/>
              <a:t>of office inventory. The iconic building offers </a:t>
            </a:r>
            <a:r>
              <a:rPr lang="en-US" sz="2000" dirty="0" smtClean="0"/>
              <a:t>exclusive amenities</a:t>
            </a:r>
            <a:r>
              <a:rPr lang="en-US" sz="2000" dirty="0"/>
              <a:t>, convenient access </a:t>
            </a:r>
            <a:r>
              <a:rPr lang="en-US" sz="2000" dirty="0" smtClean="0"/>
              <a:t>to Chicago’s transportation </a:t>
            </a:r>
            <a:r>
              <a:rPr lang="en-US" sz="2000" dirty="0"/>
              <a:t>network and close proximity to O’Hare </a:t>
            </a:r>
            <a:r>
              <a:rPr lang="en-US" sz="2000" dirty="0" smtClean="0"/>
              <a:t>International </a:t>
            </a:r>
            <a:r>
              <a:rPr lang="en-US" sz="2000" dirty="0"/>
              <a:t>Airport and the </a:t>
            </a:r>
            <a:r>
              <a:rPr lang="en-US" sz="2000" dirty="0" smtClean="0"/>
              <a:t>CTA.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Tenants </a:t>
            </a:r>
            <a:r>
              <a:rPr lang="en-US" sz="2000" dirty="0"/>
              <a:t>here enjoy CBRE Investors’ exclusive tenant services program, 5-Star Worldwide. The </a:t>
            </a:r>
            <a:r>
              <a:rPr lang="en-US" sz="2000" dirty="0" smtClean="0"/>
              <a:t>program offers </a:t>
            </a:r>
            <a:r>
              <a:rPr lang="en-US" sz="2000" dirty="0"/>
              <a:t>tenants a brand-new executive meeting room and tenant lounge, an </a:t>
            </a:r>
            <a:r>
              <a:rPr lang="en-US" sz="2000" dirty="0" smtClean="0"/>
              <a:t>upgraded Wellness </a:t>
            </a:r>
            <a:r>
              <a:rPr lang="en-US" sz="2000" dirty="0"/>
              <a:t>Center </a:t>
            </a:r>
            <a:r>
              <a:rPr lang="en-US" sz="2000" dirty="0" smtClean="0"/>
              <a:t>and resources </a:t>
            </a:r>
            <a:r>
              <a:rPr lang="en-US" sz="2000" dirty="0"/>
              <a:t>for event planning, travel arrangements and more.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553" y="-668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03263" y="1171575"/>
            <a:ext cx="7024744" cy="85452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Introduction and Purpose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03263" y="2026098"/>
            <a:ext cx="6777317" cy="355555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Providing the highest level of service to our Tenants is the cornerstone to the 5-Star culture of CBRE Global Investors. 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It is recognized in the marketplace as the differentiator between us and our competition.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The purpose in developing this Tenant Relations and Retention Program is to formalize what we do to achieve superior Tenant Satisfaction. 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We have learned through our Kingsley Surveys that there is a direct correlation between high levels of Tenant Satisfaction and the increased likelihood of renewal intentions by our Tenants.  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553" y="-668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9445" r="14444" b="4889"/>
          <a:stretch/>
        </p:blipFill>
        <p:spPr bwMode="auto">
          <a:xfrm>
            <a:off x="-352426" y="0"/>
            <a:ext cx="9496426" cy="73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14" y="-299062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553" y="-668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03263" y="1171575"/>
            <a:ext cx="7024744" cy="85452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Management Team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03263" y="2026099"/>
            <a:ext cx="6777317" cy="164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cs typeface="Futura Book"/>
              </a:rPr>
              <a:t>Kevin </a:t>
            </a:r>
            <a:r>
              <a:rPr lang="en-US" sz="2000" dirty="0" err="1" smtClean="0">
                <a:cs typeface="Futura Book"/>
              </a:rPr>
              <a:t>Halm</a:t>
            </a:r>
            <a:r>
              <a:rPr lang="en-US" sz="2000" dirty="0" smtClean="0">
                <a:cs typeface="Futura Book"/>
              </a:rPr>
              <a:t>			Real Estate Manager</a:t>
            </a:r>
          </a:p>
          <a:p>
            <a:pPr marL="0" indent="0">
              <a:buNone/>
            </a:pPr>
            <a:r>
              <a:rPr lang="en-US" sz="2000" dirty="0" smtClean="0">
                <a:cs typeface="Futura Book"/>
              </a:rPr>
              <a:t>Stacy </a:t>
            </a:r>
            <a:r>
              <a:rPr lang="en-US" sz="2000" dirty="0" err="1" smtClean="0">
                <a:cs typeface="Futura Book"/>
              </a:rPr>
              <a:t>Schannon</a:t>
            </a:r>
            <a:r>
              <a:rPr lang="en-US" sz="2000" dirty="0" smtClean="0">
                <a:cs typeface="Futura Book"/>
              </a:rPr>
              <a:t>			Assistant Real Estate Manager</a:t>
            </a:r>
          </a:p>
          <a:p>
            <a:pPr marL="0" indent="0">
              <a:buNone/>
            </a:pPr>
            <a:r>
              <a:rPr lang="en-US" sz="2000" dirty="0" smtClean="0">
                <a:cs typeface="Futura Book"/>
              </a:rPr>
              <a:t>Joanna Scianna			</a:t>
            </a:r>
            <a:r>
              <a:rPr lang="en-US" sz="2000" dirty="0" smtClean="0"/>
              <a:t>5-Star </a:t>
            </a:r>
            <a:r>
              <a:rPr lang="en-US" sz="2000" dirty="0"/>
              <a:t>Worldwide </a:t>
            </a:r>
            <a:r>
              <a:rPr lang="en-US" sz="2000" dirty="0" smtClean="0"/>
              <a:t>Manager</a:t>
            </a:r>
          </a:p>
          <a:p>
            <a:pPr marL="0" indent="0">
              <a:buNone/>
            </a:pPr>
            <a:r>
              <a:rPr lang="en-US" sz="2000" dirty="0" smtClean="0"/>
              <a:t>Guy </a:t>
            </a:r>
            <a:r>
              <a:rPr lang="en-US" sz="2000" dirty="0" err="1" smtClean="0"/>
              <a:t>Monzel</a:t>
            </a:r>
            <a:r>
              <a:rPr lang="en-US" sz="2000" dirty="0" smtClean="0"/>
              <a:t>			Chief Engineer</a:t>
            </a:r>
          </a:p>
          <a:p>
            <a:pPr marL="0" indent="0">
              <a:buNone/>
            </a:pPr>
            <a:r>
              <a:rPr lang="en-US" sz="2000" dirty="0" smtClean="0"/>
              <a:t>Chris </a:t>
            </a:r>
            <a:r>
              <a:rPr lang="en-US" sz="2000" dirty="0" err="1" smtClean="0"/>
              <a:t>Heramb</a:t>
            </a:r>
            <a:r>
              <a:rPr lang="en-US" sz="2000" dirty="0" smtClean="0"/>
              <a:t>			Engineer</a:t>
            </a:r>
          </a:p>
          <a:p>
            <a:pPr marL="0" indent="0">
              <a:buNone/>
            </a:pPr>
            <a:r>
              <a:rPr lang="en-US" sz="2000" dirty="0" smtClean="0"/>
              <a:t>Terry </a:t>
            </a:r>
            <a:r>
              <a:rPr lang="en-US" sz="2000" dirty="0" err="1" smtClean="0"/>
              <a:t>Stel</a:t>
            </a:r>
            <a:r>
              <a:rPr lang="en-US" sz="2000" dirty="0" smtClean="0"/>
              <a:t>				Security Supervisor</a:t>
            </a:r>
            <a:endParaRPr lang="en-US" sz="2000" dirty="0" smtClean="0"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3263" y="4550223"/>
            <a:ext cx="8135937" cy="108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latin typeface="Futura Book"/>
                <a:cs typeface="Futura Book"/>
              </a:rPr>
              <a:t>Provide the highest level of service to our Tenants</a:t>
            </a:r>
          </a:p>
          <a:p>
            <a:r>
              <a:rPr lang="en-US" sz="1700" dirty="0" smtClean="0">
                <a:latin typeface="Futura Book"/>
                <a:cs typeface="Futura Book"/>
              </a:rPr>
              <a:t>“LEAP” (Listen, Empathize, Ask, Produce) to Tenant issues</a:t>
            </a:r>
          </a:p>
          <a:p>
            <a:r>
              <a:rPr lang="en-US" sz="1700" dirty="0" smtClean="0">
                <a:latin typeface="Futura Book"/>
                <a:cs typeface="Futura Book"/>
              </a:rPr>
              <a:t>Use the CBRE “RISE” Values</a:t>
            </a:r>
            <a:r>
              <a:rPr lang="en-US" sz="1700" dirty="0">
                <a:latin typeface="Futura Book"/>
                <a:cs typeface="Futura Book"/>
              </a:rPr>
              <a:t>	</a:t>
            </a:r>
            <a:r>
              <a:rPr lang="en-US" sz="1700" dirty="0" smtClean="0">
                <a:latin typeface="Futura Book"/>
                <a:cs typeface="Futura Book"/>
              </a:rPr>
              <a:t>(Respect, Integrity, Service, Excellence)</a:t>
            </a:r>
            <a:endParaRPr lang="en-US" sz="2000" dirty="0" smtClean="0"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269" y="406348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Our Goal…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3262" y="978819"/>
            <a:ext cx="7983537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Tenant Relations &amp; Retention Program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9050" y="2121819"/>
            <a:ext cx="4046158" cy="3422188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Tenant Amenities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Services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Outreach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Events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Resources</a:t>
            </a:r>
          </a:p>
          <a:p>
            <a:pPr lvl="1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lvl="1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http://www.bnileicestersquare.co.uk/wp-content/uploads/2012/01/5-star-animated-gu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36" y="2879679"/>
            <a:ext cx="3379831" cy="33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7506" y="274638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Tenant Amenities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856255" y="1589964"/>
            <a:ext cx="7781806" cy="51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7506" y="1138129"/>
            <a:ext cx="8912972" cy="5569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5-Star Conference Center</a:t>
            </a:r>
          </a:p>
          <a:p>
            <a:pPr marL="457200" lvl="1" indent="0"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-3 Different Room Size Options</a:t>
            </a:r>
          </a:p>
          <a:p>
            <a:pPr marL="457200" lvl="1" indent="0"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-State Of The Art Technology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Wellness Center (Operated by Unicus Fitness)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-Corporate Wellness Programs	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-Daily Group Classes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-Private Personal Training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-Small Group Training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-Nutritional Programs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-Locker Room Toiletries &amp; Complementary Towel Service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Shuttle Service To/From CTA,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O’Hare International Airport,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and Local Area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Attractions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24/7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Manned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Security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Onsite Dining-The Bistro Café 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Sundry Shop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Tenant Lounge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ATM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US Postal, UPS, and FedEx Drop Off</a:t>
            </a:r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Vending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Machines</a:t>
            </a: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38806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0" t="10000" r="49204" b="5303"/>
          <a:stretch/>
        </p:blipFill>
        <p:spPr bwMode="auto">
          <a:xfrm>
            <a:off x="47237" y="1090041"/>
            <a:ext cx="2034604" cy="5713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64663"/>
            <a:ext cx="43604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5-Star Conference Center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45121" y="1467937"/>
            <a:ext cx="7539827" cy="525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5-Star Worldwide, our signature tenant services program, offers an impressive selection of premier amenities and resources, including full even-planning assistance from our 5-Star Worldwide Manager.</a:t>
            </a:r>
          </a:p>
          <a:p>
            <a:pPr marL="457200" lvl="1" indent="0">
              <a:buFont typeface="Arial"/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marL="457200" lvl="1" indent="0"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Our program is designed to handle the details of your day so you can focus on your event. Whether you’re closing deals, delivering game changing presentations or hosting unforgettable luncheons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. We’re here to help. 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marL="457200" lvl="1" indent="0">
              <a:buFont typeface="Arial"/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pPr marL="457200" lvl="1" indent="0">
              <a:buFont typeface="Arial"/>
              <a:buNone/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All customized, all complimentary.</a:t>
            </a:r>
          </a:p>
          <a:p>
            <a:pPr marL="457200" lvl="1" indent="0">
              <a:buFont typeface="Arial"/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-Full Event planning support</a:t>
            </a:r>
          </a:p>
          <a:p>
            <a:pPr marL="457200" lvl="1" indent="0">
              <a:buFont typeface="Arial"/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-Room set-up and AV/technical support</a:t>
            </a:r>
          </a:p>
          <a:p>
            <a:pPr marL="457200" lvl="1" indent="0">
              <a:buFont typeface="Arial"/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-Coordinating caterers and other vendors</a:t>
            </a:r>
          </a:p>
          <a:p>
            <a:pPr marL="457200" lvl="1" indent="0">
              <a:buFont typeface="Arial"/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	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-Reservations for transportation to the event or dining afterwards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.</a:t>
            </a:r>
          </a:p>
          <a:p>
            <a:pPr lvl="1">
              <a:buFont typeface="Arial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312159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8CE8-30E9-B24D-8EF3-3CEEA83EBF1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ins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8988" y="364663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Futura Medium"/>
                <a:cs typeface="Futura Medium"/>
              </a:rPr>
              <a:t>Services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8988" y="1417638"/>
            <a:ext cx="6777317" cy="235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Complimentary Concierge Services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Complimentary Notary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Dry Cleaning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Onsite Car Wash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Discounted Car Rental and Limo Services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Discounted Hotel Rates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ook"/>
                <a:cs typeface="Futura Book"/>
              </a:rPr>
              <a:t>Shoe Shine Service</a:t>
            </a:r>
          </a:p>
          <a:p>
            <a:endParaRPr 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Futura Book"/>
              <a:cs typeface="Futura Book"/>
            </a:endParaRPr>
          </a:p>
        </p:txBody>
      </p:sp>
      <p:pic>
        <p:nvPicPr>
          <p:cNvPr id="8" name="yui_3_5_1_5_1356726879984_550" descr="http://www.freewebs.com/certifiedsigningagent/NotarySe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37" y="5363473"/>
            <a:ext cx="1281112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yui_3_5_1_5_1356727312633_578" descr="http://georgiamountainliving.com/10777/img/agents/10777/custom_img/Concier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14" y="5408683"/>
            <a:ext cx="1293241" cy="116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g_hi" descr="http://t1.gstatic.com/images?q=tbn:ANd9GcSWc5x4wZ421c8pnYx8N_SGKo7Q5V1T2VqiwpLbYLbTSHmYpB8BRA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" y="5381604"/>
            <a:ext cx="1285874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yui_3_5_1_5_1356727617890_595" descr="http://drycleaning-business.com/images/dry-cleaning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61" y="5381604"/>
            <a:ext cx="1356004" cy="114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7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541</Words>
  <Application>Microsoft Office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One O’Hare Centre </vt:lpstr>
      <vt:lpstr>ONE O’HARE CENTRE</vt:lpstr>
      <vt:lpstr>Introduction and Purpose</vt:lpstr>
      <vt:lpstr>PowerPoint Presentation</vt:lpstr>
      <vt:lpstr>Management Team</vt:lpstr>
      <vt:lpstr>Tenant Relations &amp; Retention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Tenant Relations</vt:lpstr>
      <vt:lpstr>Resources</vt:lpstr>
      <vt:lpstr>PowerPoint Presentation</vt:lpstr>
    </vt:vector>
  </TitlesOfParts>
  <Company>CB Richard Ellis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Oakland City Center</dc:title>
  <dc:creator>Kenneth Weaver</dc:creator>
  <cp:lastModifiedBy>Joanna Scianna</cp:lastModifiedBy>
  <cp:revision>159</cp:revision>
  <cp:lastPrinted>2012-12-28T21:40:34Z</cp:lastPrinted>
  <dcterms:created xsi:type="dcterms:W3CDTF">2012-04-05T19:43:32Z</dcterms:created>
  <dcterms:modified xsi:type="dcterms:W3CDTF">2014-02-12T16:04:59Z</dcterms:modified>
</cp:coreProperties>
</file>