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1"/>
  </p:notesMasterIdLst>
  <p:handoutMasterIdLst>
    <p:handoutMasterId r:id="rId12"/>
  </p:handoutMasterIdLst>
  <p:sldIdLst>
    <p:sldId id="321" r:id="rId2"/>
    <p:sldId id="323" r:id="rId3"/>
    <p:sldId id="332" r:id="rId4"/>
    <p:sldId id="331" r:id="rId5"/>
    <p:sldId id="333" r:id="rId6"/>
    <p:sldId id="339" r:id="rId7"/>
    <p:sldId id="338" r:id="rId8"/>
    <p:sldId id="337" r:id="rId9"/>
    <p:sldId id="336" r:id="rId10"/>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675">
          <p15:clr>
            <a:srgbClr val="A4A3A4"/>
          </p15:clr>
        </p15:guide>
        <p15:guide id="2" orient="horz" pos="6161">
          <p15:clr>
            <a:srgbClr val="A4A3A4"/>
          </p15:clr>
        </p15:guide>
        <p15:guide id="3" orient="horz" pos="5519">
          <p15:clr>
            <a:srgbClr val="A4A3A4"/>
          </p15:clr>
        </p15:guide>
        <p15:guide id="4" orient="horz" pos="3690">
          <p15:clr>
            <a:srgbClr val="A4A3A4"/>
          </p15:clr>
        </p15:guide>
        <p15:guide id="5" orient="horz" pos="1750">
          <p15:clr>
            <a:srgbClr val="A4A3A4"/>
          </p15:clr>
        </p15:guide>
        <p15:guide id="6" orient="horz" pos="884">
          <p15:clr>
            <a:srgbClr val="A4A3A4"/>
          </p15:clr>
        </p15:guide>
        <p15:guide id="7" orient="horz" pos="3557">
          <p15:clr>
            <a:srgbClr val="A4A3A4"/>
          </p15:clr>
        </p15:guide>
        <p15:guide id="8" pos="270">
          <p15:clr>
            <a:srgbClr val="A4A3A4"/>
          </p15:clr>
        </p15:guide>
        <p15:guide id="9" pos="4704">
          <p15:clr>
            <a:srgbClr val="A4A3A4"/>
          </p15:clr>
        </p15:guide>
        <p15:guide id="10" pos="2507">
          <p15:clr>
            <a:srgbClr val="A4A3A4"/>
          </p15:clr>
        </p15:guide>
        <p15:guide id="11" pos="239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ECA2"/>
    <a:srgbClr val="6EBD8C"/>
    <a:srgbClr val="00B882"/>
    <a:srgbClr val="00A657"/>
    <a:srgbClr val="F5F3ED"/>
    <a:srgbClr val="DBD5BF"/>
    <a:srgbClr val="58B680"/>
    <a:srgbClr val="D5E576"/>
    <a:srgbClr val="F582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97" autoAdjust="0"/>
    <p:restoredTop sz="90443" autoAdjust="0"/>
  </p:normalViewPr>
  <p:slideViewPr>
    <p:cSldViewPr snapToObjects="1">
      <p:cViewPr varScale="1">
        <p:scale>
          <a:sx n="77" d="100"/>
          <a:sy n="77" d="100"/>
        </p:scale>
        <p:origin x="2808" y="96"/>
      </p:cViewPr>
      <p:guideLst>
        <p:guide orient="horz" pos="5675"/>
        <p:guide orient="horz" pos="6161"/>
        <p:guide orient="horz" pos="5519"/>
        <p:guide orient="horz" pos="3690"/>
        <p:guide orient="horz" pos="1750"/>
        <p:guide orient="horz" pos="884"/>
        <p:guide orient="horz" pos="3557"/>
        <p:guide pos="270"/>
        <p:guide pos="4704"/>
        <p:guide pos="2507"/>
        <p:guide pos="2391"/>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791658-0F06-2A4A-AA96-0DE4FDB0E78C}" type="datetimeFigureOut">
              <a:rPr lang="en-US" smtClean="0"/>
              <a:t>11/28/2017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0887374-C25D-1F45-A89B-2410785079B8}" type="slidenum">
              <a:rPr lang="en-US" smtClean="0"/>
              <a:t>‹#›</a:t>
            </a:fld>
            <a:endParaRPr lang="en-US"/>
          </a:p>
        </p:txBody>
      </p:sp>
    </p:spTree>
    <p:extLst>
      <p:ext uri="{BB962C8B-B14F-4D97-AF65-F5344CB8AC3E}">
        <p14:creationId xmlns:p14="http://schemas.microsoft.com/office/powerpoint/2010/main" val="1482542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A7891D-33CB-4C0C-8181-22A4EB6EEDBA}" type="datetimeFigureOut">
              <a:rPr lang="en-GB" smtClean="0"/>
              <a:t>28/11/2017</a:t>
            </a:fld>
            <a:endParaRPr lang="en-GB"/>
          </a:p>
        </p:txBody>
      </p:sp>
      <p:sp>
        <p:nvSpPr>
          <p:cNvPr id="4" name="Slide Image Placeholder 3"/>
          <p:cNvSpPr>
            <a:spLocks noGrp="1" noRot="1" noChangeAspect="1"/>
          </p:cNvSpPr>
          <p:nvPr>
            <p:ph type="sldImg" idx="2"/>
          </p:nvPr>
        </p:nvSpPr>
        <p:spPr>
          <a:xfrm>
            <a:off x="2103438" y="685800"/>
            <a:ext cx="2651125"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798C9A-036B-4A99-A543-0FB39A90D3A0}" type="slidenum">
              <a:rPr lang="en-GB" smtClean="0"/>
              <a:t>‹#›</a:t>
            </a:fld>
            <a:endParaRPr lang="en-GB"/>
          </a:p>
        </p:txBody>
      </p:sp>
    </p:spTree>
    <p:extLst>
      <p:ext uri="{BB962C8B-B14F-4D97-AF65-F5344CB8AC3E}">
        <p14:creationId xmlns:p14="http://schemas.microsoft.com/office/powerpoint/2010/main" val="599448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column layout">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458788" y="1495425"/>
            <a:ext cx="4075112" cy="2957513"/>
          </a:xfrm>
          <a:prstGeom prst="rect">
            <a:avLst/>
          </a:prstGeom>
          <a:solidFill>
            <a:srgbClr val="D9D9D9"/>
          </a:solidFill>
        </p:spPr>
        <p:txBody>
          <a:bodyPr anchor="ctr" anchorCtr="0"/>
          <a:lstStyle>
            <a:lvl1pPr algn="ctr">
              <a:defRPr baseline="0">
                <a:solidFill>
                  <a:schemeClr val="tx1"/>
                </a:solidFill>
                <a:latin typeface="+mj-lt"/>
              </a:defRPr>
            </a:lvl1pPr>
          </a:lstStyle>
          <a:p>
            <a:r>
              <a:rPr lang="en-US" dirty="0"/>
              <a:t>CLICK TO ADD PICTURE</a:t>
            </a:r>
          </a:p>
        </p:txBody>
      </p:sp>
      <p:sp>
        <p:nvSpPr>
          <p:cNvPr id="10" name="Picture Placeholder 8"/>
          <p:cNvSpPr>
            <a:spLocks noGrp="1"/>
          </p:cNvSpPr>
          <p:nvPr>
            <p:ph type="pic" sz="quarter" idx="14" hasCustomPrompt="1"/>
          </p:nvPr>
        </p:nvSpPr>
        <p:spPr>
          <a:xfrm>
            <a:off x="486598" y="6527251"/>
            <a:ext cx="1042801" cy="950221"/>
          </a:xfrm>
          <a:prstGeom prst="rect">
            <a:avLst/>
          </a:prstGeom>
          <a:solidFill>
            <a:srgbClr val="D9D9D9"/>
          </a:solidFill>
        </p:spPr>
        <p:txBody>
          <a:bodyPr anchor="ctr" anchorCtr="0"/>
          <a:lstStyle>
            <a:lvl1pPr algn="ctr">
              <a:defRPr sz="1100" baseline="0">
                <a:solidFill>
                  <a:schemeClr val="tx1"/>
                </a:solidFill>
                <a:latin typeface="+mj-lt"/>
              </a:defRPr>
            </a:lvl1pPr>
          </a:lstStyle>
          <a:p>
            <a:r>
              <a:rPr lang="en-US" dirty="0"/>
              <a:t>CLICK TO ADD PICTURE</a:t>
            </a:r>
          </a:p>
        </p:txBody>
      </p:sp>
      <p:sp>
        <p:nvSpPr>
          <p:cNvPr id="12" name="Picture Placeholder 8"/>
          <p:cNvSpPr>
            <a:spLocks noGrp="1"/>
          </p:cNvSpPr>
          <p:nvPr>
            <p:ph type="pic" sz="quarter" idx="15" hasCustomPrompt="1"/>
          </p:nvPr>
        </p:nvSpPr>
        <p:spPr>
          <a:xfrm>
            <a:off x="486598" y="7715971"/>
            <a:ext cx="1042801" cy="950221"/>
          </a:xfrm>
          <a:prstGeom prst="rect">
            <a:avLst/>
          </a:prstGeom>
          <a:solidFill>
            <a:srgbClr val="D9D9D9"/>
          </a:solidFill>
        </p:spPr>
        <p:txBody>
          <a:bodyPr anchor="ctr" anchorCtr="0"/>
          <a:lstStyle>
            <a:lvl1pPr algn="ctr">
              <a:defRPr sz="1100" baseline="0">
                <a:solidFill>
                  <a:schemeClr val="tx1"/>
                </a:solidFill>
                <a:latin typeface="+mj-lt"/>
              </a:defRPr>
            </a:lvl1pPr>
          </a:lstStyle>
          <a:p>
            <a:r>
              <a:rPr lang="en-US" dirty="0"/>
              <a:t>CLICK TO ADD PICTURE</a:t>
            </a:r>
          </a:p>
        </p:txBody>
      </p:sp>
      <p:sp>
        <p:nvSpPr>
          <p:cNvPr id="13" name="Picture Placeholder 8"/>
          <p:cNvSpPr>
            <a:spLocks noGrp="1"/>
          </p:cNvSpPr>
          <p:nvPr>
            <p:ph type="pic" sz="quarter" idx="16" hasCustomPrompt="1"/>
          </p:nvPr>
        </p:nvSpPr>
        <p:spPr>
          <a:xfrm>
            <a:off x="4855398" y="2112182"/>
            <a:ext cx="1042801" cy="950221"/>
          </a:xfrm>
          <a:prstGeom prst="rect">
            <a:avLst/>
          </a:prstGeom>
          <a:solidFill>
            <a:srgbClr val="D9D9D9"/>
          </a:solidFill>
        </p:spPr>
        <p:txBody>
          <a:bodyPr anchor="ctr" anchorCtr="0"/>
          <a:lstStyle>
            <a:lvl1pPr algn="ctr">
              <a:defRPr sz="1100" baseline="0">
                <a:solidFill>
                  <a:schemeClr val="tx1"/>
                </a:solidFill>
                <a:latin typeface="+mj-lt"/>
              </a:defRPr>
            </a:lvl1pPr>
          </a:lstStyle>
          <a:p>
            <a:r>
              <a:rPr lang="en-US" dirty="0"/>
              <a:t>CLICK TO ADD PICTURE</a:t>
            </a:r>
          </a:p>
        </p:txBody>
      </p:sp>
    </p:spTree>
    <p:extLst>
      <p:ext uri="{BB962C8B-B14F-4D97-AF65-F5344CB8AC3E}">
        <p14:creationId xmlns:p14="http://schemas.microsoft.com/office/powerpoint/2010/main" val="31258070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Placeholder 4" descr="Brand_Micro_1 (1).jpg"/>
          <p:cNvPicPr>
            <a:picLocks noChangeAspect="1"/>
          </p:cNvPicPr>
          <p:nvPr userDrawn="1"/>
        </p:nvPicPr>
        <p:blipFill rotWithShape="1">
          <a:blip r:embed="rId3" cstate="print">
            <a:extLst>
              <a:ext uri="{28A0092B-C50C-407E-A947-70E740481C1C}">
                <a14:useLocalDpi xmlns:a14="http://schemas.microsoft.com/office/drawing/2010/main" val="0"/>
              </a:ext>
            </a:extLst>
          </a:blip>
          <a:srcRect l="454" r="454" b="70974"/>
          <a:stretch/>
        </p:blipFill>
        <p:spPr>
          <a:xfrm>
            <a:off x="0" y="-12641"/>
            <a:ext cx="7772400" cy="1517755"/>
          </a:xfrm>
          <a:prstGeom prst="rect">
            <a:avLst/>
          </a:prstGeom>
        </p:spPr>
      </p:pic>
      <p:pic>
        <p:nvPicPr>
          <p:cNvPr id="4" name="Picture 3" descr="CBRE_white.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13884" y="276672"/>
            <a:ext cx="1028700" cy="266700"/>
          </a:xfrm>
          <a:prstGeom prst="rect">
            <a:avLst/>
          </a:prstGeom>
        </p:spPr>
      </p:pic>
    </p:spTree>
    <p:extLst>
      <p:ext uri="{BB962C8B-B14F-4D97-AF65-F5344CB8AC3E}">
        <p14:creationId xmlns:p14="http://schemas.microsoft.com/office/powerpoint/2010/main" val="2965805366"/>
      </p:ext>
    </p:extLst>
  </p:cSld>
  <p:clrMap bg1="lt1" tx1="dk1" bg2="lt2" tx2="dk2" accent1="accent1" accent2="accent2" accent3="accent3" accent4="accent4" accent5="accent5" accent6="accent6" hlink="hlink" folHlink="folHlink"/>
  <p:sldLayoutIdLst>
    <p:sldLayoutId id="2147483702" r:id="rId1"/>
  </p:sldLayoutIdLst>
  <p:hf sldNum="0" hdr="0" dt="0"/>
  <p:txStyles>
    <p:titleStyle>
      <a:lvl1pPr algn="l" rtl="0" eaLnBrk="1" fontAlgn="base" hangingPunct="1">
        <a:lnSpc>
          <a:spcPct val="100000"/>
        </a:lnSpc>
        <a:spcBef>
          <a:spcPct val="0"/>
        </a:spcBef>
        <a:spcAft>
          <a:spcPct val="0"/>
        </a:spcAft>
        <a:defRPr sz="2000" b="0" i="0" cap="all" baseline="0">
          <a:solidFill>
            <a:schemeClr val="accent1"/>
          </a:solidFill>
          <a:latin typeface="Futura Md BT Bold"/>
          <a:ea typeface="+mj-ea"/>
          <a:cs typeface="Futura Md BT Bold"/>
        </a:defRPr>
      </a:lvl1pPr>
      <a:lvl2pPr algn="r" rtl="0" eaLnBrk="1" fontAlgn="base" hangingPunct="1">
        <a:spcBef>
          <a:spcPct val="0"/>
        </a:spcBef>
        <a:spcAft>
          <a:spcPct val="0"/>
        </a:spcAft>
        <a:defRPr sz="3000" b="1">
          <a:solidFill>
            <a:schemeClr val="tx2"/>
          </a:solidFill>
          <a:latin typeface="Arial" charset="0"/>
        </a:defRPr>
      </a:lvl2pPr>
      <a:lvl3pPr algn="r" rtl="0" eaLnBrk="1" fontAlgn="base" hangingPunct="1">
        <a:spcBef>
          <a:spcPct val="0"/>
        </a:spcBef>
        <a:spcAft>
          <a:spcPct val="0"/>
        </a:spcAft>
        <a:defRPr sz="3000" b="1">
          <a:solidFill>
            <a:schemeClr val="tx2"/>
          </a:solidFill>
          <a:latin typeface="Arial" charset="0"/>
        </a:defRPr>
      </a:lvl3pPr>
      <a:lvl4pPr algn="r" rtl="0" eaLnBrk="1" fontAlgn="base" hangingPunct="1">
        <a:spcBef>
          <a:spcPct val="0"/>
        </a:spcBef>
        <a:spcAft>
          <a:spcPct val="0"/>
        </a:spcAft>
        <a:defRPr sz="3000" b="1">
          <a:solidFill>
            <a:schemeClr val="tx2"/>
          </a:solidFill>
          <a:latin typeface="Arial" charset="0"/>
        </a:defRPr>
      </a:lvl4pPr>
      <a:lvl5pPr algn="r" rtl="0" eaLnBrk="1" fontAlgn="base" hangingPunct="1">
        <a:spcBef>
          <a:spcPct val="0"/>
        </a:spcBef>
        <a:spcAft>
          <a:spcPct val="0"/>
        </a:spcAft>
        <a:defRPr sz="3000" b="1">
          <a:solidFill>
            <a:schemeClr val="tx2"/>
          </a:solidFill>
          <a:latin typeface="Arial" charset="0"/>
        </a:defRPr>
      </a:lvl5pPr>
      <a:lvl6pPr marL="457200" algn="r" rtl="0" eaLnBrk="1" fontAlgn="base" hangingPunct="1">
        <a:spcBef>
          <a:spcPct val="0"/>
        </a:spcBef>
        <a:spcAft>
          <a:spcPct val="0"/>
        </a:spcAft>
        <a:defRPr sz="3000" b="1">
          <a:solidFill>
            <a:schemeClr val="tx2"/>
          </a:solidFill>
          <a:latin typeface="Arial" charset="0"/>
        </a:defRPr>
      </a:lvl6pPr>
      <a:lvl7pPr marL="914400" algn="r" rtl="0" eaLnBrk="1" fontAlgn="base" hangingPunct="1">
        <a:spcBef>
          <a:spcPct val="0"/>
        </a:spcBef>
        <a:spcAft>
          <a:spcPct val="0"/>
        </a:spcAft>
        <a:defRPr sz="3000" b="1">
          <a:solidFill>
            <a:schemeClr val="tx2"/>
          </a:solidFill>
          <a:latin typeface="Arial" charset="0"/>
        </a:defRPr>
      </a:lvl7pPr>
      <a:lvl8pPr marL="1371600" algn="r" rtl="0" eaLnBrk="1" fontAlgn="base" hangingPunct="1">
        <a:spcBef>
          <a:spcPct val="0"/>
        </a:spcBef>
        <a:spcAft>
          <a:spcPct val="0"/>
        </a:spcAft>
        <a:defRPr sz="3000" b="1">
          <a:solidFill>
            <a:schemeClr val="tx2"/>
          </a:solidFill>
          <a:latin typeface="Arial" charset="0"/>
        </a:defRPr>
      </a:lvl8pPr>
      <a:lvl9pPr marL="1828800" algn="r" rtl="0" eaLnBrk="1" fontAlgn="base" hangingPunct="1">
        <a:spcBef>
          <a:spcPct val="0"/>
        </a:spcBef>
        <a:spcAft>
          <a:spcPct val="0"/>
        </a:spcAft>
        <a:defRPr sz="3000" b="1">
          <a:solidFill>
            <a:schemeClr val="tx2"/>
          </a:solidFill>
          <a:latin typeface="Arial" charset="0"/>
        </a:defRPr>
      </a:lvl9pPr>
    </p:titleStyle>
    <p:bodyStyle>
      <a:lvl1pPr marL="0" indent="0" algn="l" rtl="0" eaLnBrk="1" fontAlgn="base" hangingPunct="1">
        <a:spcBef>
          <a:spcPts val="600"/>
        </a:spcBef>
        <a:spcAft>
          <a:spcPts val="0"/>
        </a:spcAft>
        <a:buClr>
          <a:schemeClr val="bg2"/>
        </a:buClr>
        <a:buFontTx/>
        <a:buNone/>
        <a:defRPr sz="1800" b="0" cap="all">
          <a:solidFill>
            <a:srgbClr val="00A657"/>
          </a:solidFill>
          <a:latin typeface="Futura Bk BT Book"/>
          <a:ea typeface="+mn-ea"/>
          <a:cs typeface="Futura Bk BT Book"/>
        </a:defRPr>
      </a:lvl1pPr>
      <a:lvl2pPr marL="1587" indent="0" algn="l" rtl="0" eaLnBrk="1" fontAlgn="base" hangingPunct="1">
        <a:spcBef>
          <a:spcPts val="0"/>
        </a:spcBef>
        <a:spcAft>
          <a:spcPts val="0"/>
        </a:spcAft>
        <a:buClr>
          <a:schemeClr val="accent2"/>
        </a:buClr>
        <a:buFont typeface="Wingdings" pitchFamily="2" charset="2"/>
        <a:buNone/>
        <a:tabLst/>
        <a:defRPr sz="1800" b="0" i="0">
          <a:solidFill>
            <a:srgbClr val="006A4D"/>
          </a:solidFill>
          <a:latin typeface="Arnhem Pro Bln"/>
          <a:cs typeface="Arnhem Pro Bln"/>
        </a:defRPr>
      </a:lvl2pPr>
      <a:lvl3pPr marL="171450" indent="-171450" algn="l" rtl="0" eaLnBrk="1" fontAlgn="base" hangingPunct="1">
        <a:spcBef>
          <a:spcPts val="0"/>
        </a:spcBef>
        <a:spcAft>
          <a:spcPts val="0"/>
        </a:spcAft>
        <a:buClr>
          <a:schemeClr val="accent1"/>
        </a:buClr>
        <a:buFont typeface="Arial" pitchFamily="34" charset="0"/>
        <a:buChar char="•"/>
        <a:defRPr sz="1800" b="0" i="0">
          <a:solidFill>
            <a:srgbClr val="006A4D"/>
          </a:solidFill>
          <a:latin typeface="Arnhem Pro Bln"/>
          <a:cs typeface="Arnhem Pro Bln"/>
        </a:defRPr>
      </a:lvl3pPr>
      <a:lvl4pPr marL="401638" indent="-230188" algn="l" rtl="0" eaLnBrk="1" fontAlgn="base" hangingPunct="1">
        <a:spcBef>
          <a:spcPts val="0"/>
        </a:spcBef>
        <a:spcAft>
          <a:spcPts val="0"/>
        </a:spcAft>
        <a:buClr>
          <a:schemeClr val="accent1"/>
        </a:buClr>
        <a:buFont typeface="Arial" pitchFamily="34" charset="0"/>
        <a:buChar char="–"/>
        <a:tabLst/>
        <a:defRPr sz="1800" b="0" i="0">
          <a:solidFill>
            <a:srgbClr val="006A4D"/>
          </a:solidFill>
          <a:latin typeface="Arnhem Pro Bln"/>
          <a:cs typeface="Arnhem Pro Bln"/>
        </a:defRPr>
      </a:lvl4pPr>
      <a:lvl5pPr marL="573088" indent="-171450" algn="l" rtl="0" eaLnBrk="1" fontAlgn="base" hangingPunct="1">
        <a:spcBef>
          <a:spcPts val="0"/>
        </a:spcBef>
        <a:spcAft>
          <a:spcPts val="0"/>
        </a:spcAft>
        <a:buClr>
          <a:schemeClr val="accent1"/>
        </a:buClr>
        <a:buFont typeface="Arial" pitchFamily="34" charset="0"/>
        <a:buChar char="•"/>
        <a:defRPr sz="1800" b="0" i="0">
          <a:solidFill>
            <a:srgbClr val="006A4D"/>
          </a:solidFill>
          <a:latin typeface="Arnhem Pro Bln"/>
          <a:cs typeface="Arnhem Pro Bln"/>
        </a:defRPr>
      </a:lvl5pPr>
      <a:lvl6pPr marL="1344613" indent="-265113" algn="l" rtl="0" eaLnBrk="1" fontAlgn="base" hangingPunct="1">
        <a:spcBef>
          <a:spcPts val="600"/>
        </a:spcBef>
        <a:spcAft>
          <a:spcPts val="0"/>
        </a:spcAft>
        <a:buClr>
          <a:schemeClr val="tx1"/>
        </a:buClr>
        <a:buFont typeface="Arial" pitchFamily="34" charset="0"/>
        <a:buChar char="–"/>
        <a:defRPr sz="1800">
          <a:solidFill>
            <a:schemeClr val="tx1"/>
          </a:solidFill>
          <a:latin typeface="+mn-lt"/>
        </a:defRPr>
      </a:lvl6pPr>
      <a:lvl7pPr marL="1619250" indent="-274638" algn="l" rtl="0" eaLnBrk="1" fontAlgn="base" hangingPunct="1">
        <a:spcBef>
          <a:spcPts val="600"/>
        </a:spcBef>
        <a:spcAft>
          <a:spcPts val="0"/>
        </a:spcAft>
        <a:buClr>
          <a:schemeClr val="tx1"/>
        </a:buClr>
        <a:buFont typeface="Arial" pitchFamily="34" charset="0"/>
        <a:buChar char="•"/>
        <a:defRPr sz="1800">
          <a:solidFill>
            <a:schemeClr val="tx1"/>
          </a:solidFill>
          <a:latin typeface="+mn-lt"/>
        </a:defRPr>
      </a:lvl7pPr>
      <a:lvl8pPr marL="1884363" indent="-265113" algn="l" rtl="0" eaLnBrk="1" fontAlgn="base" hangingPunct="1">
        <a:spcBef>
          <a:spcPts val="600"/>
        </a:spcBef>
        <a:spcAft>
          <a:spcPts val="0"/>
        </a:spcAft>
        <a:buClr>
          <a:schemeClr val="tx1"/>
        </a:buClr>
        <a:buFont typeface="Arial" pitchFamily="34" charset="0"/>
        <a:buChar char="–"/>
        <a:defRPr sz="1800">
          <a:solidFill>
            <a:schemeClr val="tx1"/>
          </a:solidFill>
          <a:latin typeface="+mn-lt"/>
        </a:defRPr>
      </a:lvl8pPr>
      <a:lvl9pPr marL="2149475" indent="-265113" algn="l" rtl="0" eaLnBrk="1" fontAlgn="base" hangingPunct="1">
        <a:spcBef>
          <a:spcPts val="600"/>
        </a:spcBef>
        <a:spcAft>
          <a:spcPts val="0"/>
        </a:spcAft>
        <a:buClr>
          <a:schemeClr val="tx1"/>
        </a:buClr>
        <a:buFont typeface="Arial" pitchFamily="34" charset="0"/>
        <a:buChar char="•"/>
        <a:defRPr sz="1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1.xml"/><Relationship Id="rId5" Type="http://schemas.openxmlformats.org/officeDocument/2006/relationships/image" Target="../media/image8.gif"/><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 Id="rId5" Type="http://schemas.openxmlformats.org/officeDocument/2006/relationships/image" Target="../media/image8.gif"/><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bwMode="auto">
          <a:xfrm>
            <a:off x="458620" y="232764"/>
            <a:ext cx="5443804" cy="590931"/>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lvl1pPr algn="l" rtl="0" eaLnBrk="1" fontAlgn="base" hangingPunct="1">
              <a:lnSpc>
                <a:spcPct val="100000"/>
              </a:lnSpc>
              <a:spcBef>
                <a:spcPct val="0"/>
              </a:spcBef>
              <a:spcAft>
                <a:spcPct val="0"/>
              </a:spcAft>
              <a:defRPr sz="2000" b="0" i="0" cap="all" baseline="0">
                <a:solidFill>
                  <a:schemeClr val="accent1"/>
                </a:solidFill>
                <a:latin typeface="Futura Md BT Bold"/>
                <a:ea typeface="+mj-ea"/>
                <a:cs typeface="Futura Md BT Bold"/>
              </a:defRPr>
            </a:lvl1pPr>
            <a:lvl2pPr algn="r" rtl="0" eaLnBrk="1" fontAlgn="base" hangingPunct="1">
              <a:spcBef>
                <a:spcPct val="0"/>
              </a:spcBef>
              <a:spcAft>
                <a:spcPct val="0"/>
              </a:spcAft>
              <a:defRPr sz="3000" b="1">
                <a:solidFill>
                  <a:schemeClr val="tx2"/>
                </a:solidFill>
                <a:latin typeface="Arial" charset="0"/>
              </a:defRPr>
            </a:lvl2pPr>
            <a:lvl3pPr algn="r" rtl="0" eaLnBrk="1" fontAlgn="base" hangingPunct="1">
              <a:spcBef>
                <a:spcPct val="0"/>
              </a:spcBef>
              <a:spcAft>
                <a:spcPct val="0"/>
              </a:spcAft>
              <a:defRPr sz="3000" b="1">
                <a:solidFill>
                  <a:schemeClr val="tx2"/>
                </a:solidFill>
                <a:latin typeface="Arial" charset="0"/>
              </a:defRPr>
            </a:lvl3pPr>
            <a:lvl4pPr algn="r" rtl="0" eaLnBrk="1" fontAlgn="base" hangingPunct="1">
              <a:spcBef>
                <a:spcPct val="0"/>
              </a:spcBef>
              <a:spcAft>
                <a:spcPct val="0"/>
              </a:spcAft>
              <a:defRPr sz="3000" b="1">
                <a:solidFill>
                  <a:schemeClr val="tx2"/>
                </a:solidFill>
                <a:latin typeface="Arial" charset="0"/>
              </a:defRPr>
            </a:lvl4pPr>
            <a:lvl5pPr algn="r" rtl="0" eaLnBrk="1" fontAlgn="base" hangingPunct="1">
              <a:spcBef>
                <a:spcPct val="0"/>
              </a:spcBef>
              <a:spcAft>
                <a:spcPct val="0"/>
              </a:spcAft>
              <a:defRPr sz="3000" b="1">
                <a:solidFill>
                  <a:schemeClr val="tx2"/>
                </a:solidFill>
                <a:latin typeface="Arial" charset="0"/>
              </a:defRPr>
            </a:lvl5pPr>
            <a:lvl6pPr marL="457200" algn="r" rtl="0" eaLnBrk="1" fontAlgn="base" hangingPunct="1">
              <a:spcBef>
                <a:spcPct val="0"/>
              </a:spcBef>
              <a:spcAft>
                <a:spcPct val="0"/>
              </a:spcAft>
              <a:defRPr sz="3000" b="1">
                <a:solidFill>
                  <a:schemeClr val="tx2"/>
                </a:solidFill>
                <a:latin typeface="Arial" charset="0"/>
              </a:defRPr>
            </a:lvl6pPr>
            <a:lvl7pPr marL="914400" algn="r" rtl="0" eaLnBrk="1" fontAlgn="base" hangingPunct="1">
              <a:spcBef>
                <a:spcPct val="0"/>
              </a:spcBef>
              <a:spcAft>
                <a:spcPct val="0"/>
              </a:spcAft>
              <a:defRPr sz="3000" b="1">
                <a:solidFill>
                  <a:schemeClr val="tx2"/>
                </a:solidFill>
                <a:latin typeface="Arial" charset="0"/>
              </a:defRPr>
            </a:lvl7pPr>
            <a:lvl8pPr marL="1371600" algn="r" rtl="0" eaLnBrk="1" fontAlgn="base" hangingPunct="1">
              <a:spcBef>
                <a:spcPct val="0"/>
              </a:spcBef>
              <a:spcAft>
                <a:spcPct val="0"/>
              </a:spcAft>
              <a:defRPr sz="3000" b="1">
                <a:solidFill>
                  <a:schemeClr val="tx2"/>
                </a:solidFill>
                <a:latin typeface="Arial" charset="0"/>
              </a:defRPr>
            </a:lvl8pPr>
            <a:lvl9pPr marL="1828800" algn="r" rtl="0" eaLnBrk="1" fontAlgn="base" hangingPunct="1">
              <a:spcBef>
                <a:spcPct val="0"/>
              </a:spcBef>
              <a:spcAft>
                <a:spcPct val="0"/>
              </a:spcAft>
              <a:defRPr sz="3000" b="1">
                <a:solidFill>
                  <a:schemeClr val="tx2"/>
                </a:solidFill>
                <a:latin typeface="Arial" charset="0"/>
              </a:defRPr>
            </a:lvl9pPr>
          </a:lstStyle>
          <a:p>
            <a:pPr>
              <a:lnSpc>
                <a:spcPct val="80000"/>
              </a:lnSpc>
            </a:pPr>
            <a:r>
              <a:rPr lang="en-GB" sz="2400" cap="none" dirty="0">
                <a:solidFill>
                  <a:schemeClr val="bg1"/>
                </a:solidFill>
                <a:latin typeface="Futura Hv BT Heavy"/>
                <a:cs typeface="Futura Hv BT Heavy"/>
              </a:rPr>
              <a:t>Irvington Centre</a:t>
            </a:r>
          </a:p>
          <a:p>
            <a:pPr>
              <a:lnSpc>
                <a:spcPct val="80000"/>
              </a:lnSpc>
            </a:pPr>
            <a:r>
              <a:rPr lang="en-GB" sz="2400" cap="none" dirty="0">
                <a:solidFill>
                  <a:schemeClr val="bg1"/>
                </a:solidFill>
                <a:latin typeface="Futura Hv BT Heavy"/>
                <a:cs typeface="Futura Hv BT Heavy"/>
              </a:rPr>
              <a:t>Tenant Relations Program</a:t>
            </a:r>
          </a:p>
        </p:txBody>
      </p:sp>
      <p:sp>
        <p:nvSpPr>
          <p:cNvPr id="61" name="Rectangle 60"/>
          <p:cNvSpPr/>
          <p:nvPr/>
        </p:nvSpPr>
        <p:spPr>
          <a:xfrm>
            <a:off x="259266" y="6526344"/>
            <a:ext cx="7157078" cy="329321"/>
          </a:xfrm>
          <a:prstGeom prst="rect">
            <a:avLst/>
          </a:prstGeom>
        </p:spPr>
        <p:txBody>
          <a:bodyPr wrap="square">
            <a:spAutoFit/>
          </a:bodyPr>
          <a:lstStyle/>
          <a:p>
            <a:pPr lvl="0" algn="ctr" fontAlgn="t">
              <a:lnSpc>
                <a:spcPct val="110000"/>
              </a:lnSpc>
              <a:spcBef>
                <a:spcPct val="0"/>
              </a:spcBef>
              <a:spcAft>
                <a:spcPct val="0"/>
              </a:spcAft>
            </a:pPr>
            <a:r>
              <a:rPr lang="en-US" sz="1400" b="1" dirty="0">
                <a:solidFill>
                  <a:srgbClr val="000000"/>
                </a:solidFill>
                <a:latin typeface="Futura Bk BT Book"/>
                <a:cs typeface="Futura Bk BT Book"/>
              </a:rPr>
              <a:t>Bee and Butterfly Garden</a:t>
            </a:r>
          </a:p>
        </p:txBody>
      </p:sp>
      <p:sp>
        <p:nvSpPr>
          <p:cNvPr id="59" name="Rectangle 58"/>
          <p:cNvSpPr/>
          <p:nvPr/>
        </p:nvSpPr>
        <p:spPr>
          <a:xfrm>
            <a:off x="386094" y="4998291"/>
            <a:ext cx="1046179" cy="630942"/>
          </a:xfrm>
          <a:prstGeom prst="rect">
            <a:avLst/>
          </a:prstGeom>
        </p:spPr>
        <p:txBody>
          <a:bodyPr wrap="square">
            <a:spAutoFit/>
          </a:bodyPr>
          <a:lstStyle/>
          <a:p>
            <a:pPr lvl="0" fontAlgn="t">
              <a:spcBef>
                <a:spcPct val="0"/>
              </a:spcBef>
              <a:spcAft>
                <a:spcPts val="600"/>
              </a:spcAft>
            </a:pPr>
            <a:r>
              <a:rPr lang="en-US" sz="1200" dirty="0">
                <a:solidFill>
                  <a:schemeClr val="bg1"/>
                </a:solidFill>
                <a:latin typeface="Futura Bk BT Book"/>
                <a:cs typeface="Futura Bk BT Book"/>
              </a:rPr>
              <a:t>Client</a:t>
            </a:r>
          </a:p>
          <a:p>
            <a:pPr lvl="0" fontAlgn="t">
              <a:spcBef>
                <a:spcPct val="0"/>
              </a:spcBef>
              <a:spcAft>
                <a:spcPct val="0"/>
              </a:spcAft>
            </a:pPr>
            <a:r>
              <a:rPr lang="en-US" sz="900" dirty="0">
                <a:solidFill>
                  <a:schemeClr val="bg1"/>
                </a:solidFill>
                <a:latin typeface="Futura Bk BT Book"/>
                <a:cs typeface="Futura Bk BT Book"/>
              </a:rPr>
              <a:t>Baylor Health Care System </a:t>
            </a:r>
          </a:p>
        </p:txBody>
      </p:sp>
      <p:grpSp>
        <p:nvGrpSpPr>
          <p:cNvPr id="10" name="Group 9"/>
          <p:cNvGrpSpPr/>
          <p:nvPr/>
        </p:nvGrpSpPr>
        <p:grpSpPr>
          <a:xfrm>
            <a:off x="1599861" y="5038930"/>
            <a:ext cx="1569440" cy="735533"/>
            <a:chOff x="1715591" y="5005564"/>
            <a:chExt cx="1569440" cy="768900"/>
          </a:xfrm>
        </p:grpSpPr>
        <p:cxnSp>
          <p:nvCxnSpPr>
            <p:cNvPr id="80" name="Straight Connector 79"/>
            <p:cNvCxnSpPr/>
            <p:nvPr/>
          </p:nvCxnSpPr>
          <p:spPr bwMode="auto">
            <a:xfrm flipV="1">
              <a:off x="1715591" y="5005564"/>
              <a:ext cx="0" cy="768900"/>
            </a:xfrm>
            <a:prstGeom prst="line">
              <a:avLst/>
            </a:prstGeom>
            <a:ln w="6350">
              <a:solidFill>
                <a:srgbClr val="FFFFFF"/>
              </a:solidFill>
              <a:tailEnd type="none"/>
            </a:ln>
          </p:spPr>
        </p:cxnSp>
        <p:cxnSp>
          <p:nvCxnSpPr>
            <p:cNvPr id="81" name="Straight Connector 80"/>
            <p:cNvCxnSpPr/>
            <p:nvPr/>
          </p:nvCxnSpPr>
          <p:spPr bwMode="auto">
            <a:xfrm flipV="1">
              <a:off x="3285031" y="5005564"/>
              <a:ext cx="0" cy="768900"/>
            </a:xfrm>
            <a:prstGeom prst="line">
              <a:avLst/>
            </a:prstGeom>
            <a:ln w="6350">
              <a:solidFill>
                <a:srgbClr val="FFFFFF"/>
              </a:solidFill>
              <a:tailEnd type="none"/>
            </a:ln>
          </p:spPr>
        </p:cxnSp>
      </p:grpSp>
      <p:grpSp>
        <p:nvGrpSpPr>
          <p:cNvPr id="72" name="Group 71"/>
          <p:cNvGrpSpPr/>
          <p:nvPr/>
        </p:nvGrpSpPr>
        <p:grpSpPr>
          <a:xfrm>
            <a:off x="343668" y="6131542"/>
            <a:ext cx="7099987" cy="369332"/>
            <a:chOff x="445589" y="4814249"/>
            <a:chExt cx="4081452" cy="369332"/>
          </a:xfrm>
        </p:grpSpPr>
        <p:sp>
          <p:nvSpPr>
            <p:cNvPr id="78" name="Rectangle 77"/>
            <p:cNvSpPr/>
            <p:nvPr/>
          </p:nvSpPr>
          <p:spPr>
            <a:xfrm>
              <a:off x="452657" y="4814249"/>
              <a:ext cx="4068213" cy="369332"/>
            </a:xfrm>
            <a:prstGeom prst="rect">
              <a:avLst/>
            </a:prstGeom>
          </p:spPr>
          <p:txBody>
            <a:bodyPr wrap="square">
              <a:spAutoFit/>
            </a:bodyPr>
            <a:lstStyle/>
            <a:p>
              <a:pPr lvl="0" algn="ctr" fontAlgn="t">
                <a:spcBef>
                  <a:spcPct val="0"/>
                </a:spcBef>
                <a:spcAft>
                  <a:spcPct val="0"/>
                </a:spcAft>
              </a:pPr>
              <a:r>
                <a:rPr lang="en-US" dirty="0">
                  <a:solidFill>
                    <a:srgbClr val="006A4D"/>
                  </a:solidFill>
                  <a:latin typeface="Futura Md BT Medium"/>
                  <a:cs typeface="Futura Md BT Medium"/>
                </a:rPr>
                <a:t>2017 Tenant Relations Spotlight</a:t>
              </a:r>
            </a:p>
          </p:txBody>
        </p:sp>
        <p:cxnSp>
          <p:nvCxnSpPr>
            <p:cNvPr id="88" name="Straight Connector 87"/>
            <p:cNvCxnSpPr>
              <a:cxnSpLocks/>
            </p:cNvCxnSpPr>
            <p:nvPr/>
          </p:nvCxnSpPr>
          <p:spPr bwMode="auto">
            <a:xfrm>
              <a:off x="445589" y="4958265"/>
              <a:ext cx="1042980" cy="0"/>
            </a:xfrm>
            <a:prstGeom prst="line">
              <a:avLst/>
            </a:prstGeom>
            <a:ln w="6350">
              <a:solidFill>
                <a:srgbClr val="00A657"/>
              </a:solidFill>
              <a:tailEnd type="none"/>
            </a:ln>
          </p:spPr>
        </p:cxnSp>
        <p:cxnSp>
          <p:nvCxnSpPr>
            <p:cNvPr id="89" name="Straight Connector 88"/>
            <p:cNvCxnSpPr>
              <a:cxnSpLocks/>
            </p:cNvCxnSpPr>
            <p:nvPr/>
          </p:nvCxnSpPr>
          <p:spPr bwMode="auto">
            <a:xfrm>
              <a:off x="3475483" y="4958265"/>
              <a:ext cx="1051558" cy="0"/>
            </a:xfrm>
            <a:prstGeom prst="line">
              <a:avLst/>
            </a:prstGeom>
            <a:ln w="6350">
              <a:solidFill>
                <a:srgbClr val="00A657"/>
              </a:solidFill>
              <a:tailEnd type="none"/>
            </a:ln>
          </p:spPr>
        </p:cxnSp>
      </p:grpSp>
      <p:sp>
        <p:nvSpPr>
          <p:cNvPr id="90" name="Rectangle 89"/>
          <p:cNvSpPr/>
          <p:nvPr/>
        </p:nvSpPr>
        <p:spPr>
          <a:xfrm>
            <a:off x="3895823" y="6916320"/>
            <a:ext cx="3600439" cy="2733056"/>
          </a:xfrm>
          <a:prstGeom prst="rect">
            <a:avLst/>
          </a:prstGeom>
        </p:spPr>
        <p:txBody>
          <a:bodyPr wrap="square">
            <a:spAutoFit/>
          </a:bodyPr>
          <a:lstStyle/>
          <a:p>
            <a:pPr lvl="0" fontAlgn="t">
              <a:lnSpc>
                <a:spcPct val="110000"/>
              </a:lnSpc>
              <a:spcBef>
                <a:spcPct val="0"/>
              </a:spcBef>
              <a:spcAft>
                <a:spcPct val="0"/>
              </a:spcAft>
            </a:pPr>
            <a:r>
              <a:rPr lang="en-US" sz="1200" dirty="0">
                <a:solidFill>
                  <a:srgbClr val="000000"/>
                </a:solidFill>
                <a:latin typeface="Futura Bk BT Book"/>
                <a:cs typeface="Futura Bk BT Book"/>
              </a:rPr>
              <a:t>Bees are dying at an alarming rate. Many plants rely on bees to produce some of nature’s most beloved foods, including coffee, however due to the use of pesticides and climate change many pollinators like bees are disappearing. The sustainability team at </a:t>
            </a:r>
            <a:r>
              <a:rPr lang="en-US" sz="1200" dirty="0" err="1">
                <a:solidFill>
                  <a:srgbClr val="000000"/>
                </a:solidFill>
                <a:latin typeface="Futura Bk BT Book"/>
                <a:cs typeface="Futura Bk BT Book"/>
              </a:rPr>
              <a:t>Avendra</a:t>
            </a:r>
            <a:r>
              <a:rPr lang="en-US" sz="1200" dirty="0">
                <a:solidFill>
                  <a:srgbClr val="000000"/>
                </a:solidFill>
                <a:latin typeface="Futura Bk BT Book"/>
                <a:cs typeface="Futura Bk BT Book"/>
              </a:rPr>
              <a:t> (a tenant at 702 King Farm) asked management to partner with them to create a butterfly and bee garden on the property.  We provided the location and they provided the materials to create the garden. The plants in the garden are perennials, and management pledged to prune the garden every spring so our butterflies and bees will return.</a:t>
            </a:r>
          </a:p>
        </p:txBody>
      </p:sp>
      <p:sp>
        <p:nvSpPr>
          <p:cNvPr id="98" name="Rectangle 97"/>
          <p:cNvSpPr/>
          <p:nvPr/>
        </p:nvSpPr>
        <p:spPr>
          <a:xfrm>
            <a:off x="393662" y="996752"/>
            <a:ext cx="7164946" cy="307777"/>
          </a:xfrm>
          <a:prstGeom prst="rect">
            <a:avLst/>
          </a:prstGeom>
        </p:spPr>
        <p:txBody>
          <a:bodyPr wrap="square">
            <a:spAutoFit/>
          </a:bodyPr>
          <a:lstStyle/>
          <a:p>
            <a:pPr fontAlgn="t">
              <a:spcBef>
                <a:spcPct val="0"/>
              </a:spcBef>
              <a:spcAft>
                <a:spcPct val="0"/>
              </a:spcAft>
            </a:pPr>
            <a:r>
              <a:rPr lang="en-US" sz="1400" dirty="0">
                <a:solidFill>
                  <a:srgbClr val="FFFFFF"/>
                </a:solidFill>
                <a:latin typeface="Arnhem Pro Bln Ita"/>
                <a:cs typeface="Arnhem Pro Bln Ita"/>
              </a:rPr>
              <a:t>CBRE’s Commitment to 5 STAR Service</a:t>
            </a:r>
            <a:endParaRPr lang="en-US" sz="1400" dirty="0">
              <a:solidFill>
                <a:srgbClr val="FFFFFF"/>
              </a:solidFill>
              <a:cs typeface="Arnhem Pro Bln"/>
            </a:endParaRPr>
          </a:p>
        </p:txBody>
      </p:sp>
      <p:pic>
        <p:nvPicPr>
          <p:cNvPr id="46" name="Picture 8" descr="image00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6445" y="1858934"/>
            <a:ext cx="2447283" cy="1835782"/>
          </a:xfrm>
          <a:prstGeom prst="rect">
            <a:avLst/>
          </a:prstGeom>
          <a:noFill/>
          <a:ln w="9525">
            <a:noFill/>
            <a:miter lim="800000"/>
            <a:headEnd/>
            <a:tailEnd/>
          </a:ln>
        </p:spPr>
      </p:pic>
      <p:pic>
        <p:nvPicPr>
          <p:cNvPr id="47" name="Picture 9" descr="2 Irvington 0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710685" y="1864838"/>
            <a:ext cx="2420292" cy="1827431"/>
          </a:xfrm>
          <a:prstGeom prst="rect">
            <a:avLst/>
          </a:prstGeom>
          <a:noFill/>
          <a:ln w="9525">
            <a:noFill/>
            <a:miter lim="800000"/>
            <a:headEnd/>
            <a:tailEnd/>
          </a:ln>
        </p:spPr>
      </p:pic>
      <p:pic>
        <p:nvPicPr>
          <p:cNvPr id="48" name="Picture 10" descr="3 Irvington 0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27934" y="1866015"/>
            <a:ext cx="2363799" cy="1771312"/>
          </a:xfrm>
          <a:prstGeom prst="rect">
            <a:avLst/>
          </a:prstGeom>
          <a:noFill/>
          <a:ln w="9525">
            <a:noFill/>
            <a:miter lim="800000"/>
            <a:headEnd/>
            <a:tailEnd/>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620" y="6908601"/>
            <a:ext cx="3211556" cy="2840446"/>
          </a:xfrm>
          <a:prstGeom prst="rect">
            <a:avLst/>
          </a:prstGeom>
        </p:spPr>
      </p:pic>
      <p:sp>
        <p:nvSpPr>
          <p:cNvPr id="44" name="Rectangle 43"/>
          <p:cNvSpPr/>
          <p:nvPr/>
        </p:nvSpPr>
        <p:spPr>
          <a:xfrm>
            <a:off x="262141" y="4184809"/>
            <a:ext cx="7268793" cy="1514261"/>
          </a:xfrm>
          <a:prstGeom prst="rect">
            <a:avLst/>
          </a:prstGeom>
        </p:spPr>
        <p:txBody>
          <a:bodyPr wrap="square">
            <a:spAutoFit/>
          </a:bodyPr>
          <a:lstStyle/>
          <a:p>
            <a:pPr lvl="0" algn="ctr" fontAlgn="t">
              <a:lnSpc>
                <a:spcPct val="110000"/>
              </a:lnSpc>
              <a:spcBef>
                <a:spcPct val="0"/>
              </a:spcBef>
              <a:spcAft>
                <a:spcPct val="0"/>
              </a:spcAft>
            </a:pPr>
            <a:r>
              <a:rPr lang="en-US" sz="1400" dirty="0">
                <a:solidFill>
                  <a:srgbClr val="000000"/>
                </a:solidFill>
                <a:latin typeface="Futura Bk BT Book"/>
                <a:cs typeface="Futura Bk BT Book"/>
              </a:rPr>
              <a:t>The Tenant Relations Program is a important part of our Tenant Retention Plan at Irvington Centre.  As part of our Tenant Relations Program, the management team hosts monthly events for tenant employees, most which are low or no cost. These events help foster relationships with all tenants and their employees who we may not interact with on a daily basis. Management also partners with tenants on various projects to help meet their corporate and sustainability initiatives.</a:t>
            </a:r>
          </a:p>
        </p:txBody>
      </p:sp>
    </p:spTree>
    <p:extLst>
      <p:ext uri="{BB962C8B-B14F-4D97-AF65-F5344CB8AC3E}">
        <p14:creationId xmlns:p14="http://schemas.microsoft.com/office/powerpoint/2010/main" val="28606880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bwMode="auto">
          <a:xfrm>
            <a:off x="332154" y="4883477"/>
            <a:ext cx="4474743" cy="1321256"/>
          </a:xfrm>
          <a:prstGeom prst="rect">
            <a:avLst/>
          </a:prstGeom>
          <a:solidFill>
            <a:schemeClr val="bg2"/>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p:txBody>
      </p:sp>
      <p:pic>
        <p:nvPicPr>
          <p:cNvPr id="7" name="Picture Placeholder 6"/>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5215" b="5215"/>
          <a:stretch>
            <a:fillRect/>
          </a:stretch>
        </p:blipFill>
        <p:spPr>
          <a:xfrm>
            <a:off x="332154" y="1868488"/>
            <a:ext cx="4487027" cy="3013492"/>
          </a:xfrm>
          <a:ln>
            <a:noFill/>
          </a:ln>
        </p:spPr>
      </p:pic>
      <p:sp>
        <p:nvSpPr>
          <p:cNvPr id="8" name="Isosceles Triangle 7"/>
          <p:cNvSpPr/>
          <p:nvPr/>
        </p:nvSpPr>
        <p:spPr bwMode="auto">
          <a:xfrm>
            <a:off x="2114287" y="4461304"/>
            <a:ext cx="576064" cy="245497"/>
          </a:xfrm>
          <a:prstGeom prst="triangle">
            <a:avLst>
              <a:gd name="adj" fmla="val 51470"/>
            </a:avLst>
          </a:prstGeom>
          <a:solidFill>
            <a:schemeClr val="bg2"/>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p:txBody>
      </p:sp>
      <p:sp>
        <p:nvSpPr>
          <p:cNvPr id="6" name="Title 3"/>
          <p:cNvSpPr txBox="1">
            <a:spLocks/>
          </p:cNvSpPr>
          <p:nvPr/>
        </p:nvSpPr>
        <p:spPr bwMode="auto">
          <a:xfrm>
            <a:off x="416015" y="318324"/>
            <a:ext cx="5559535" cy="787908"/>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lvl1pPr algn="l" rtl="0" eaLnBrk="1" fontAlgn="base" hangingPunct="1">
              <a:lnSpc>
                <a:spcPct val="100000"/>
              </a:lnSpc>
              <a:spcBef>
                <a:spcPct val="0"/>
              </a:spcBef>
              <a:spcAft>
                <a:spcPct val="0"/>
              </a:spcAft>
              <a:defRPr sz="2000" b="0" i="0" cap="all" baseline="0">
                <a:solidFill>
                  <a:schemeClr val="accent1"/>
                </a:solidFill>
                <a:latin typeface="Futura Md BT Bold"/>
                <a:ea typeface="+mj-ea"/>
                <a:cs typeface="Futura Md BT Bold"/>
              </a:defRPr>
            </a:lvl1pPr>
            <a:lvl2pPr algn="r" rtl="0" eaLnBrk="1" fontAlgn="base" hangingPunct="1">
              <a:spcBef>
                <a:spcPct val="0"/>
              </a:spcBef>
              <a:spcAft>
                <a:spcPct val="0"/>
              </a:spcAft>
              <a:defRPr sz="3000" b="1">
                <a:solidFill>
                  <a:schemeClr val="tx2"/>
                </a:solidFill>
                <a:latin typeface="Arial" charset="0"/>
              </a:defRPr>
            </a:lvl2pPr>
            <a:lvl3pPr algn="r" rtl="0" eaLnBrk="1" fontAlgn="base" hangingPunct="1">
              <a:spcBef>
                <a:spcPct val="0"/>
              </a:spcBef>
              <a:spcAft>
                <a:spcPct val="0"/>
              </a:spcAft>
              <a:defRPr sz="3000" b="1">
                <a:solidFill>
                  <a:schemeClr val="tx2"/>
                </a:solidFill>
                <a:latin typeface="Arial" charset="0"/>
              </a:defRPr>
            </a:lvl3pPr>
            <a:lvl4pPr algn="r" rtl="0" eaLnBrk="1" fontAlgn="base" hangingPunct="1">
              <a:spcBef>
                <a:spcPct val="0"/>
              </a:spcBef>
              <a:spcAft>
                <a:spcPct val="0"/>
              </a:spcAft>
              <a:defRPr sz="3000" b="1">
                <a:solidFill>
                  <a:schemeClr val="tx2"/>
                </a:solidFill>
                <a:latin typeface="Arial" charset="0"/>
              </a:defRPr>
            </a:lvl4pPr>
            <a:lvl5pPr algn="r" rtl="0" eaLnBrk="1" fontAlgn="base" hangingPunct="1">
              <a:spcBef>
                <a:spcPct val="0"/>
              </a:spcBef>
              <a:spcAft>
                <a:spcPct val="0"/>
              </a:spcAft>
              <a:defRPr sz="3000" b="1">
                <a:solidFill>
                  <a:schemeClr val="tx2"/>
                </a:solidFill>
                <a:latin typeface="Arial" charset="0"/>
              </a:defRPr>
            </a:lvl5pPr>
            <a:lvl6pPr marL="457200" algn="r" rtl="0" eaLnBrk="1" fontAlgn="base" hangingPunct="1">
              <a:spcBef>
                <a:spcPct val="0"/>
              </a:spcBef>
              <a:spcAft>
                <a:spcPct val="0"/>
              </a:spcAft>
              <a:defRPr sz="3000" b="1">
                <a:solidFill>
                  <a:schemeClr val="tx2"/>
                </a:solidFill>
                <a:latin typeface="Arial" charset="0"/>
              </a:defRPr>
            </a:lvl6pPr>
            <a:lvl7pPr marL="914400" algn="r" rtl="0" eaLnBrk="1" fontAlgn="base" hangingPunct="1">
              <a:spcBef>
                <a:spcPct val="0"/>
              </a:spcBef>
              <a:spcAft>
                <a:spcPct val="0"/>
              </a:spcAft>
              <a:defRPr sz="3000" b="1">
                <a:solidFill>
                  <a:schemeClr val="tx2"/>
                </a:solidFill>
                <a:latin typeface="Arial" charset="0"/>
              </a:defRPr>
            </a:lvl7pPr>
            <a:lvl8pPr marL="1371600" algn="r" rtl="0" eaLnBrk="1" fontAlgn="base" hangingPunct="1">
              <a:spcBef>
                <a:spcPct val="0"/>
              </a:spcBef>
              <a:spcAft>
                <a:spcPct val="0"/>
              </a:spcAft>
              <a:defRPr sz="3000" b="1">
                <a:solidFill>
                  <a:schemeClr val="tx2"/>
                </a:solidFill>
                <a:latin typeface="Arial" charset="0"/>
              </a:defRPr>
            </a:lvl8pPr>
            <a:lvl9pPr marL="1828800" algn="r" rtl="0" eaLnBrk="1" fontAlgn="base" hangingPunct="1">
              <a:spcBef>
                <a:spcPct val="0"/>
              </a:spcBef>
              <a:spcAft>
                <a:spcPct val="0"/>
              </a:spcAft>
              <a:defRPr sz="3000" b="1">
                <a:solidFill>
                  <a:schemeClr val="tx2"/>
                </a:solidFill>
                <a:latin typeface="Arial" charset="0"/>
              </a:defRPr>
            </a:lvl9pPr>
          </a:lstStyle>
          <a:p>
            <a:pPr>
              <a:lnSpc>
                <a:spcPct val="80000"/>
              </a:lnSpc>
            </a:pPr>
            <a:r>
              <a:rPr lang="en-GB" sz="3200" cap="none" dirty="0">
                <a:solidFill>
                  <a:srgbClr val="FFFFFF"/>
                </a:solidFill>
                <a:latin typeface="Futura Hv BT Heavy"/>
                <a:cs typeface="Futura Hv BT Heavy"/>
              </a:rPr>
              <a:t>Irvington Centre </a:t>
            </a:r>
            <a:br>
              <a:rPr lang="en-GB" sz="3200" cap="none" dirty="0">
                <a:solidFill>
                  <a:srgbClr val="FFFFFF"/>
                </a:solidFill>
                <a:latin typeface="Futura Hv BT Heavy"/>
                <a:cs typeface="Futura Hv BT Heavy"/>
              </a:rPr>
            </a:br>
            <a:r>
              <a:rPr lang="en-GB" sz="3200" cap="none" dirty="0">
                <a:solidFill>
                  <a:srgbClr val="FFFFFF"/>
                </a:solidFill>
                <a:latin typeface="Futura Hv BT Heavy"/>
                <a:cs typeface="Futura Hv BT Heavy"/>
              </a:rPr>
              <a:t>Tenant Relations Program</a:t>
            </a:r>
          </a:p>
        </p:txBody>
      </p:sp>
      <p:sp>
        <p:nvSpPr>
          <p:cNvPr id="61" name="Rectangle 60"/>
          <p:cNvSpPr/>
          <p:nvPr/>
        </p:nvSpPr>
        <p:spPr>
          <a:xfrm>
            <a:off x="332154" y="7111808"/>
            <a:ext cx="7099990" cy="498598"/>
          </a:xfrm>
          <a:prstGeom prst="rect">
            <a:avLst/>
          </a:prstGeom>
        </p:spPr>
        <p:txBody>
          <a:bodyPr wrap="square">
            <a:spAutoFit/>
          </a:bodyPr>
          <a:lstStyle/>
          <a:p>
            <a:pPr lvl="0" algn="ctr" fontAlgn="t">
              <a:lnSpc>
                <a:spcPct val="110000"/>
              </a:lnSpc>
              <a:spcBef>
                <a:spcPct val="0"/>
              </a:spcBef>
              <a:spcAft>
                <a:spcPct val="0"/>
              </a:spcAft>
            </a:pPr>
            <a:r>
              <a:rPr lang="en-US" sz="1200" dirty="0">
                <a:solidFill>
                  <a:srgbClr val="000000"/>
                </a:solidFill>
                <a:latin typeface="Futura Bk BT Book"/>
                <a:cs typeface="Futura Bk BT Book"/>
              </a:rPr>
              <a:t>For Valentines Day, management held a afternoon snack in the lobbies of 700, 702 and 800 King Farm.  Tenant employees were welcomed to come down for a afternoon treat </a:t>
            </a:r>
            <a:r>
              <a:rPr lang="en-US" sz="1200" dirty="0">
                <a:latin typeface="Futura Bk BT Book"/>
                <a:cs typeface="Futura Bk BT Book"/>
              </a:rPr>
              <a:t>(“while supplies lasts”). </a:t>
            </a:r>
          </a:p>
        </p:txBody>
      </p:sp>
      <p:sp>
        <p:nvSpPr>
          <p:cNvPr id="60" name="Rectangle 59"/>
          <p:cNvSpPr/>
          <p:nvPr/>
        </p:nvSpPr>
        <p:spPr>
          <a:xfrm>
            <a:off x="488207" y="5507024"/>
            <a:ext cx="4075124" cy="338554"/>
          </a:xfrm>
          <a:prstGeom prst="rect">
            <a:avLst/>
          </a:prstGeom>
        </p:spPr>
        <p:txBody>
          <a:bodyPr wrap="square">
            <a:spAutoFit/>
          </a:bodyPr>
          <a:lstStyle/>
          <a:p>
            <a:pPr algn="ctr" fontAlgn="t">
              <a:spcBef>
                <a:spcPct val="0"/>
              </a:spcBef>
              <a:spcAft>
                <a:spcPts val="600"/>
              </a:spcAft>
            </a:pPr>
            <a:r>
              <a:rPr lang="en-US" sz="1600" dirty="0">
                <a:solidFill>
                  <a:schemeClr val="bg1"/>
                </a:solidFill>
                <a:latin typeface="Futura Bk BT Book"/>
                <a:cs typeface="Futura Bk BT Book"/>
              </a:rPr>
              <a:t>Assortment of Cupcakes, Cookies and Fruit </a:t>
            </a:r>
          </a:p>
        </p:txBody>
      </p:sp>
      <p:grpSp>
        <p:nvGrpSpPr>
          <p:cNvPr id="10" name="Group 9"/>
          <p:cNvGrpSpPr/>
          <p:nvPr/>
        </p:nvGrpSpPr>
        <p:grpSpPr>
          <a:xfrm>
            <a:off x="523173" y="4930063"/>
            <a:ext cx="4178556" cy="1132226"/>
            <a:chOff x="1715591" y="5005564"/>
            <a:chExt cx="1569440" cy="768901"/>
          </a:xfrm>
        </p:grpSpPr>
        <p:cxnSp>
          <p:nvCxnSpPr>
            <p:cNvPr id="80" name="Straight Connector 79"/>
            <p:cNvCxnSpPr/>
            <p:nvPr/>
          </p:nvCxnSpPr>
          <p:spPr bwMode="auto">
            <a:xfrm flipV="1">
              <a:off x="1715591" y="5005564"/>
              <a:ext cx="0" cy="768900"/>
            </a:xfrm>
            <a:prstGeom prst="line">
              <a:avLst/>
            </a:prstGeom>
            <a:ln w="6350">
              <a:solidFill>
                <a:srgbClr val="FFFFFF"/>
              </a:solidFill>
              <a:tailEnd type="none"/>
            </a:ln>
          </p:spPr>
        </p:cxnSp>
        <p:cxnSp>
          <p:nvCxnSpPr>
            <p:cNvPr id="81" name="Straight Connector 80"/>
            <p:cNvCxnSpPr>
              <a:cxnSpLocks/>
            </p:cNvCxnSpPr>
            <p:nvPr/>
          </p:nvCxnSpPr>
          <p:spPr bwMode="auto">
            <a:xfrm flipV="1">
              <a:off x="3285031" y="5005564"/>
              <a:ext cx="0" cy="768900"/>
            </a:xfrm>
            <a:prstGeom prst="line">
              <a:avLst/>
            </a:prstGeom>
            <a:ln w="6350">
              <a:solidFill>
                <a:srgbClr val="FFFFFF"/>
              </a:solidFill>
              <a:tailEnd type="none"/>
            </a:ln>
          </p:spPr>
        </p:cxnSp>
      </p:grpSp>
      <p:sp>
        <p:nvSpPr>
          <p:cNvPr id="56" name="Rectangle 55"/>
          <p:cNvSpPr/>
          <p:nvPr/>
        </p:nvSpPr>
        <p:spPr>
          <a:xfrm>
            <a:off x="482835" y="5071917"/>
            <a:ext cx="4068213" cy="461665"/>
          </a:xfrm>
          <a:prstGeom prst="rect">
            <a:avLst/>
          </a:prstGeom>
        </p:spPr>
        <p:txBody>
          <a:bodyPr wrap="square">
            <a:spAutoFit/>
          </a:bodyPr>
          <a:lstStyle/>
          <a:p>
            <a:pPr lvl="0" algn="ctr" fontAlgn="t">
              <a:spcBef>
                <a:spcPct val="0"/>
              </a:spcBef>
              <a:spcAft>
                <a:spcPct val="0"/>
              </a:spcAft>
            </a:pPr>
            <a:r>
              <a:rPr lang="en-US" sz="2400" dirty="0">
                <a:solidFill>
                  <a:srgbClr val="FFFFFF"/>
                </a:solidFill>
                <a:latin typeface="Futura Md BT Medium"/>
                <a:cs typeface="Futura Md BT Medium"/>
              </a:rPr>
              <a:t>Valentines Day</a:t>
            </a:r>
          </a:p>
        </p:txBody>
      </p:sp>
      <p:grpSp>
        <p:nvGrpSpPr>
          <p:cNvPr id="72" name="Group 71"/>
          <p:cNvGrpSpPr/>
          <p:nvPr/>
        </p:nvGrpSpPr>
        <p:grpSpPr>
          <a:xfrm>
            <a:off x="342889" y="6625177"/>
            <a:ext cx="7099990" cy="369332"/>
            <a:chOff x="458619" y="4789867"/>
            <a:chExt cx="4081452" cy="369332"/>
          </a:xfrm>
        </p:grpSpPr>
        <p:sp>
          <p:nvSpPr>
            <p:cNvPr id="78" name="Rectangle 77"/>
            <p:cNvSpPr/>
            <p:nvPr/>
          </p:nvSpPr>
          <p:spPr>
            <a:xfrm>
              <a:off x="465687" y="4789867"/>
              <a:ext cx="4068213" cy="369332"/>
            </a:xfrm>
            <a:prstGeom prst="rect">
              <a:avLst/>
            </a:prstGeom>
          </p:spPr>
          <p:txBody>
            <a:bodyPr wrap="square">
              <a:spAutoFit/>
            </a:bodyPr>
            <a:lstStyle/>
            <a:p>
              <a:pPr lvl="0" algn="ctr" fontAlgn="t">
                <a:spcBef>
                  <a:spcPct val="0"/>
                </a:spcBef>
                <a:spcAft>
                  <a:spcPct val="0"/>
                </a:spcAft>
              </a:pPr>
              <a:r>
                <a:rPr lang="en-US" b="1" dirty="0">
                  <a:latin typeface="Futura Md BT Medium"/>
                  <a:cs typeface="Futura Md BT Medium"/>
                </a:rPr>
                <a:t>Event Details</a:t>
              </a:r>
            </a:p>
          </p:txBody>
        </p:sp>
        <p:cxnSp>
          <p:nvCxnSpPr>
            <p:cNvPr id="88" name="Straight Connector 87"/>
            <p:cNvCxnSpPr/>
            <p:nvPr/>
          </p:nvCxnSpPr>
          <p:spPr bwMode="auto">
            <a:xfrm>
              <a:off x="458619" y="4933883"/>
              <a:ext cx="1432234" cy="0"/>
            </a:xfrm>
            <a:prstGeom prst="line">
              <a:avLst/>
            </a:prstGeom>
            <a:ln w="6350">
              <a:solidFill>
                <a:srgbClr val="00A657"/>
              </a:solidFill>
              <a:tailEnd type="none"/>
            </a:ln>
          </p:spPr>
        </p:cxnSp>
        <p:cxnSp>
          <p:nvCxnSpPr>
            <p:cNvPr id="89" name="Straight Connector 88"/>
            <p:cNvCxnSpPr/>
            <p:nvPr/>
          </p:nvCxnSpPr>
          <p:spPr bwMode="auto">
            <a:xfrm>
              <a:off x="3075019" y="4933883"/>
              <a:ext cx="1465052" cy="0"/>
            </a:xfrm>
            <a:prstGeom prst="line">
              <a:avLst/>
            </a:prstGeom>
            <a:ln w="6350">
              <a:solidFill>
                <a:srgbClr val="00A657"/>
              </a:solidFill>
              <a:tailEnd type="none"/>
            </a:ln>
          </p:spPr>
        </p:cxnSp>
      </p:grpSp>
      <p:sp>
        <p:nvSpPr>
          <p:cNvPr id="48" name="Isosceles Triangle 47"/>
          <p:cNvSpPr/>
          <p:nvPr/>
        </p:nvSpPr>
        <p:spPr bwMode="auto">
          <a:xfrm>
            <a:off x="2114287" y="4461304"/>
            <a:ext cx="576064" cy="245497"/>
          </a:xfrm>
          <a:prstGeom prst="triangle">
            <a:avLst>
              <a:gd name="adj" fmla="val 51470"/>
            </a:avLst>
          </a:prstGeom>
          <a:solidFill>
            <a:schemeClr val="bg2"/>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p:txBody>
      </p:sp>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9254" y="3431861"/>
            <a:ext cx="2160357" cy="1152191"/>
          </a:xfrm>
          <a:prstGeom prst="rect">
            <a:avLst/>
          </a:prstGeom>
        </p:spPr>
      </p:pic>
    </p:spTree>
    <p:extLst>
      <p:ext uri="{BB962C8B-B14F-4D97-AF65-F5344CB8AC3E}">
        <p14:creationId xmlns:p14="http://schemas.microsoft.com/office/powerpoint/2010/main" val="1488168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bwMode="auto">
          <a:xfrm>
            <a:off x="355183" y="4863929"/>
            <a:ext cx="4474743" cy="1321256"/>
          </a:xfrm>
          <a:prstGeom prst="rect">
            <a:avLst/>
          </a:prstGeom>
          <a:solidFill>
            <a:schemeClr val="bg2"/>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p:txBody>
      </p:sp>
      <p:pic>
        <p:nvPicPr>
          <p:cNvPr id="7" name="Picture Placeholder 6"/>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981188" y="1699936"/>
            <a:ext cx="2971304" cy="3160763"/>
          </a:xfrm>
          <a:ln>
            <a:noFill/>
          </a:ln>
        </p:spPr>
      </p:pic>
      <p:sp>
        <p:nvSpPr>
          <p:cNvPr id="8" name="Isosceles Triangle 7"/>
          <p:cNvSpPr/>
          <p:nvPr/>
        </p:nvSpPr>
        <p:spPr bwMode="auto">
          <a:xfrm>
            <a:off x="2114287" y="4461304"/>
            <a:ext cx="576064" cy="245497"/>
          </a:xfrm>
          <a:prstGeom prst="triangle">
            <a:avLst>
              <a:gd name="adj" fmla="val 51470"/>
            </a:avLst>
          </a:prstGeom>
          <a:solidFill>
            <a:schemeClr val="bg2"/>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p:txBody>
      </p:sp>
      <p:sp>
        <p:nvSpPr>
          <p:cNvPr id="6" name="Title 3"/>
          <p:cNvSpPr txBox="1">
            <a:spLocks/>
          </p:cNvSpPr>
          <p:nvPr/>
        </p:nvSpPr>
        <p:spPr bwMode="auto">
          <a:xfrm>
            <a:off x="416015" y="318324"/>
            <a:ext cx="5559535" cy="787908"/>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lvl1pPr algn="l" rtl="0" eaLnBrk="1" fontAlgn="base" hangingPunct="1">
              <a:lnSpc>
                <a:spcPct val="100000"/>
              </a:lnSpc>
              <a:spcBef>
                <a:spcPct val="0"/>
              </a:spcBef>
              <a:spcAft>
                <a:spcPct val="0"/>
              </a:spcAft>
              <a:defRPr sz="2000" b="0" i="0" cap="all" baseline="0">
                <a:solidFill>
                  <a:schemeClr val="accent1"/>
                </a:solidFill>
                <a:latin typeface="Futura Md BT Bold"/>
                <a:ea typeface="+mj-ea"/>
                <a:cs typeface="Futura Md BT Bold"/>
              </a:defRPr>
            </a:lvl1pPr>
            <a:lvl2pPr algn="r" rtl="0" eaLnBrk="1" fontAlgn="base" hangingPunct="1">
              <a:spcBef>
                <a:spcPct val="0"/>
              </a:spcBef>
              <a:spcAft>
                <a:spcPct val="0"/>
              </a:spcAft>
              <a:defRPr sz="3000" b="1">
                <a:solidFill>
                  <a:schemeClr val="tx2"/>
                </a:solidFill>
                <a:latin typeface="Arial" charset="0"/>
              </a:defRPr>
            </a:lvl2pPr>
            <a:lvl3pPr algn="r" rtl="0" eaLnBrk="1" fontAlgn="base" hangingPunct="1">
              <a:spcBef>
                <a:spcPct val="0"/>
              </a:spcBef>
              <a:spcAft>
                <a:spcPct val="0"/>
              </a:spcAft>
              <a:defRPr sz="3000" b="1">
                <a:solidFill>
                  <a:schemeClr val="tx2"/>
                </a:solidFill>
                <a:latin typeface="Arial" charset="0"/>
              </a:defRPr>
            </a:lvl3pPr>
            <a:lvl4pPr algn="r" rtl="0" eaLnBrk="1" fontAlgn="base" hangingPunct="1">
              <a:spcBef>
                <a:spcPct val="0"/>
              </a:spcBef>
              <a:spcAft>
                <a:spcPct val="0"/>
              </a:spcAft>
              <a:defRPr sz="3000" b="1">
                <a:solidFill>
                  <a:schemeClr val="tx2"/>
                </a:solidFill>
                <a:latin typeface="Arial" charset="0"/>
              </a:defRPr>
            </a:lvl4pPr>
            <a:lvl5pPr algn="r" rtl="0" eaLnBrk="1" fontAlgn="base" hangingPunct="1">
              <a:spcBef>
                <a:spcPct val="0"/>
              </a:spcBef>
              <a:spcAft>
                <a:spcPct val="0"/>
              </a:spcAft>
              <a:defRPr sz="3000" b="1">
                <a:solidFill>
                  <a:schemeClr val="tx2"/>
                </a:solidFill>
                <a:latin typeface="Arial" charset="0"/>
              </a:defRPr>
            </a:lvl5pPr>
            <a:lvl6pPr marL="457200" algn="r" rtl="0" eaLnBrk="1" fontAlgn="base" hangingPunct="1">
              <a:spcBef>
                <a:spcPct val="0"/>
              </a:spcBef>
              <a:spcAft>
                <a:spcPct val="0"/>
              </a:spcAft>
              <a:defRPr sz="3000" b="1">
                <a:solidFill>
                  <a:schemeClr val="tx2"/>
                </a:solidFill>
                <a:latin typeface="Arial" charset="0"/>
              </a:defRPr>
            </a:lvl6pPr>
            <a:lvl7pPr marL="914400" algn="r" rtl="0" eaLnBrk="1" fontAlgn="base" hangingPunct="1">
              <a:spcBef>
                <a:spcPct val="0"/>
              </a:spcBef>
              <a:spcAft>
                <a:spcPct val="0"/>
              </a:spcAft>
              <a:defRPr sz="3000" b="1">
                <a:solidFill>
                  <a:schemeClr val="tx2"/>
                </a:solidFill>
                <a:latin typeface="Arial" charset="0"/>
              </a:defRPr>
            </a:lvl7pPr>
            <a:lvl8pPr marL="1371600" algn="r" rtl="0" eaLnBrk="1" fontAlgn="base" hangingPunct="1">
              <a:spcBef>
                <a:spcPct val="0"/>
              </a:spcBef>
              <a:spcAft>
                <a:spcPct val="0"/>
              </a:spcAft>
              <a:defRPr sz="3000" b="1">
                <a:solidFill>
                  <a:schemeClr val="tx2"/>
                </a:solidFill>
                <a:latin typeface="Arial" charset="0"/>
              </a:defRPr>
            </a:lvl8pPr>
            <a:lvl9pPr marL="1828800" algn="r" rtl="0" eaLnBrk="1" fontAlgn="base" hangingPunct="1">
              <a:spcBef>
                <a:spcPct val="0"/>
              </a:spcBef>
              <a:spcAft>
                <a:spcPct val="0"/>
              </a:spcAft>
              <a:defRPr sz="3000" b="1">
                <a:solidFill>
                  <a:schemeClr val="tx2"/>
                </a:solidFill>
                <a:latin typeface="Arial" charset="0"/>
              </a:defRPr>
            </a:lvl9pPr>
          </a:lstStyle>
          <a:p>
            <a:pPr>
              <a:lnSpc>
                <a:spcPct val="80000"/>
              </a:lnSpc>
            </a:pPr>
            <a:r>
              <a:rPr lang="en-GB" sz="3200" cap="none" dirty="0">
                <a:solidFill>
                  <a:srgbClr val="FFFFFF"/>
                </a:solidFill>
                <a:latin typeface="Futura Hv BT Heavy"/>
                <a:cs typeface="Futura Hv BT Heavy"/>
              </a:rPr>
              <a:t>Irvington Centre </a:t>
            </a:r>
            <a:br>
              <a:rPr lang="en-GB" sz="3200" cap="none" dirty="0">
                <a:solidFill>
                  <a:srgbClr val="FFFFFF"/>
                </a:solidFill>
                <a:latin typeface="Futura Hv BT Heavy"/>
                <a:cs typeface="Futura Hv BT Heavy"/>
              </a:rPr>
            </a:br>
            <a:r>
              <a:rPr lang="en-GB" sz="3200" cap="none" dirty="0">
                <a:solidFill>
                  <a:srgbClr val="FFFFFF"/>
                </a:solidFill>
                <a:latin typeface="Futura Hv BT Heavy"/>
                <a:cs typeface="Futura Hv BT Heavy"/>
              </a:rPr>
              <a:t>Tenant Relations Program</a:t>
            </a:r>
          </a:p>
        </p:txBody>
      </p:sp>
      <p:sp>
        <p:nvSpPr>
          <p:cNvPr id="61" name="Rectangle 60"/>
          <p:cNvSpPr/>
          <p:nvPr/>
        </p:nvSpPr>
        <p:spPr>
          <a:xfrm>
            <a:off x="285800" y="6973416"/>
            <a:ext cx="6908415" cy="295466"/>
          </a:xfrm>
          <a:prstGeom prst="rect">
            <a:avLst/>
          </a:prstGeom>
        </p:spPr>
        <p:txBody>
          <a:bodyPr wrap="square">
            <a:spAutoFit/>
          </a:bodyPr>
          <a:lstStyle/>
          <a:p>
            <a:pPr lvl="0" algn="ctr" fontAlgn="t">
              <a:lnSpc>
                <a:spcPct val="110000"/>
              </a:lnSpc>
              <a:spcBef>
                <a:spcPct val="0"/>
              </a:spcBef>
              <a:spcAft>
                <a:spcPct val="0"/>
              </a:spcAft>
            </a:pPr>
            <a:endParaRPr lang="en-US" sz="1200" dirty="0">
              <a:solidFill>
                <a:srgbClr val="000000"/>
              </a:solidFill>
              <a:latin typeface="Futura Bk BT Book"/>
              <a:cs typeface="Futura Bk BT Book"/>
            </a:endParaRPr>
          </a:p>
        </p:txBody>
      </p:sp>
      <p:sp>
        <p:nvSpPr>
          <p:cNvPr id="60" name="Rectangle 59"/>
          <p:cNvSpPr/>
          <p:nvPr/>
        </p:nvSpPr>
        <p:spPr>
          <a:xfrm>
            <a:off x="433754" y="5415970"/>
            <a:ext cx="4238805" cy="584775"/>
          </a:xfrm>
          <a:prstGeom prst="rect">
            <a:avLst/>
          </a:prstGeom>
        </p:spPr>
        <p:txBody>
          <a:bodyPr wrap="square">
            <a:spAutoFit/>
          </a:bodyPr>
          <a:lstStyle/>
          <a:p>
            <a:pPr algn="ctr" fontAlgn="t">
              <a:spcBef>
                <a:spcPct val="0"/>
              </a:spcBef>
              <a:spcAft>
                <a:spcPts val="600"/>
              </a:spcAft>
            </a:pPr>
            <a:r>
              <a:rPr lang="en-US" sz="1600" dirty="0">
                <a:solidFill>
                  <a:schemeClr val="bg1"/>
                </a:solidFill>
                <a:latin typeface="Futura Bk BT Book"/>
                <a:cs typeface="Futura Bk BT Book"/>
              </a:rPr>
              <a:t>Garden Vegetables For Home or the Community Garden</a:t>
            </a:r>
          </a:p>
        </p:txBody>
      </p:sp>
      <p:grpSp>
        <p:nvGrpSpPr>
          <p:cNvPr id="10" name="Group 9"/>
          <p:cNvGrpSpPr/>
          <p:nvPr/>
        </p:nvGrpSpPr>
        <p:grpSpPr>
          <a:xfrm>
            <a:off x="548901" y="4931361"/>
            <a:ext cx="4087306" cy="1132226"/>
            <a:chOff x="1715591" y="5005564"/>
            <a:chExt cx="1569440" cy="768901"/>
          </a:xfrm>
        </p:grpSpPr>
        <p:cxnSp>
          <p:nvCxnSpPr>
            <p:cNvPr id="80" name="Straight Connector 79"/>
            <p:cNvCxnSpPr/>
            <p:nvPr/>
          </p:nvCxnSpPr>
          <p:spPr bwMode="auto">
            <a:xfrm flipV="1">
              <a:off x="1715591" y="5005564"/>
              <a:ext cx="0" cy="768900"/>
            </a:xfrm>
            <a:prstGeom prst="line">
              <a:avLst/>
            </a:prstGeom>
            <a:ln w="6350">
              <a:solidFill>
                <a:srgbClr val="FFFFFF"/>
              </a:solidFill>
              <a:tailEnd type="none"/>
            </a:ln>
          </p:spPr>
        </p:cxnSp>
        <p:cxnSp>
          <p:nvCxnSpPr>
            <p:cNvPr id="81" name="Straight Connector 80"/>
            <p:cNvCxnSpPr>
              <a:cxnSpLocks/>
            </p:cNvCxnSpPr>
            <p:nvPr/>
          </p:nvCxnSpPr>
          <p:spPr bwMode="auto">
            <a:xfrm flipV="1">
              <a:off x="3285031" y="5005564"/>
              <a:ext cx="0" cy="768900"/>
            </a:xfrm>
            <a:prstGeom prst="line">
              <a:avLst/>
            </a:prstGeom>
            <a:ln w="6350">
              <a:solidFill>
                <a:srgbClr val="FFFFFF"/>
              </a:solidFill>
              <a:tailEnd type="none"/>
            </a:ln>
          </p:spPr>
        </p:cxnSp>
      </p:grpSp>
      <p:sp>
        <p:nvSpPr>
          <p:cNvPr id="56" name="Rectangle 55"/>
          <p:cNvSpPr/>
          <p:nvPr/>
        </p:nvSpPr>
        <p:spPr>
          <a:xfrm>
            <a:off x="482835" y="5003367"/>
            <a:ext cx="4068213" cy="461665"/>
          </a:xfrm>
          <a:prstGeom prst="rect">
            <a:avLst/>
          </a:prstGeom>
        </p:spPr>
        <p:txBody>
          <a:bodyPr wrap="square">
            <a:spAutoFit/>
          </a:bodyPr>
          <a:lstStyle/>
          <a:p>
            <a:pPr lvl="0" algn="ctr" fontAlgn="t">
              <a:spcBef>
                <a:spcPct val="0"/>
              </a:spcBef>
              <a:spcAft>
                <a:spcPct val="0"/>
              </a:spcAft>
            </a:pPr>
            <a:r>
              <a:rPr lang="en-US" sz="2400" dirty="0">
                <a:solidFill>
                  <a:srgbClr val="FFFFFF"/>
                </a:solidFill>
                <a:latin typeface="Futura Md BT Medium"/>
                <a:cs typeface="Futura Md BT Medium"/>
              </a:rPr>
              <a:t>Earth Day</a:t>
            </a:r>
          </a:p>
        </p:txBody>
      </p:sp>
      <p:grpSp>
        <p:nvGrpSpPr>
          <p:cNvPr id="72" name="Group 71"/>
          <p:cNvGrpSpPr/>
          <p:nvPr/>
        </p:nvGrpSpPr>
        <p:grpSpPr>
          <a:xfrm>
            <a:off x="332154" y="6461416"/>
            <a:ext cx="7099990" cy="369332"/>
            <a:chOff x="458619" y="4789867"/>
            <a:chExt cx="4081452" cy="369332"/>
          </a:xfrm>
        </p:grpSpPr>
        <p:sp>
          <p:nvSpPr>
            <p:cNvPr id="78" name="Rectangle 77"/>
            <p:cNvSpPr/>
            <p:nvPr/>
          </p:nvSpPr>
          <p:spPr>
            <a:xfrm>
              <a:off x="465687" y="4789867"/>
              <a:ext cx="4068213" cy="369332"/>
            </a:xfrm>
            <a:prstGeom prst="rect">
              <a:avLst/>
            </a:prstGeom>
          </p:spPr>
          <p:txBody>
            <a:bodyPr wrap="square">
              <a:spAutoFit/>
            </a:bodyPr>
            <a:lstStyle/>
            <a:p>
              <a:pPr lvl="0" algn="ctr" fontAlgn="t">
                <a:spcBef>
                  <a:spcPct val="0"/>
                </a:spcBef>
                <a:spcAft>
                  <a:spcPct val="0"/>
                </a:spcAft>
              </a:pPr>
              <a:r>
                <a:rPr lang="en-US" b="1" dirty="0">
                  <a:latin typeface="Futura Md BT Medium"/>
                  <a:cs typeface="Futura Md BT Medium"/>
                </a:rPr>
                <a:t>Event Details</a:t>
              </a:r>
            </a:p>
          </p:txBody>
        </p:sp>
        <p:cxnSp>
          <p:nvCxnSpPr>
            <p:cNvPr id="88" name="Straight Connector 87"/>
            <p:cNvCxnSpPr/>
            <p:nvPr/>
          </p:nvCxnSpPr>
          <p:spPr bwMode="auto">
            <a:xfrm>
              <a:off x="458619" y="4933883"/>
              <a:ext cx="1432234" cy="0"/>
            </a:xfrm>
            <a:prstGeom prst="line">
              <a:avLst/>
            </a:prstGeom>
            <a:ln w="6350">
              <a:solidFill>
                <a:srgbClr val="00A657"/>
              </a:solidFill>
              <a:tailEnd type="none"/>
            </a:ln>
          </p:spPr>
        </p:cxnSp>
        <p:cxnSp>
          <p:nvCxnSpPr>
            <p:cNvPr id="89" name="Straight Connector 88"/>
            <p:cNvCxnSpPr/>
            <p:nvPr/>
          </p:nvCxnSpPr>
          <p:spPr bwMode="auto">
            <a:xfrm>
              <a:off x="3075019" y="4933883"/>
              <a:ext cx="1465052" cy="0"/>
            </a:xfrm>
            <a:prstGeom prst="line">
              <a:avLst/>
            </a:prstGeom>
            <a:ln w="6350">
              <a:solidFill>
                <a:srgbClr val="00A657"/>
              </a:solidFill>
              <a:tailEnd type="none"/>
            </a:ln>
          </p:spPr>
        </p:cxnSp>
      </p:grpSp>
      <p:sp>
        <p:nvSpPr>
          <p:cNvPr id="48" name="Isosceles Triangle 47"/>
          <p:cNvSpPr/>
          <p:nvPr/>
        </p:nvSpPr>
        <p:spPr bwMode="auto">
          <a:xfrm>
            <a:off x="2114287" y="4461304"/>
            <a:ext cx="576064" cy="245497"/>
          </a:xfrm>
          <a:prstGeom prst="triangle">
            <a:avLst>
              <a:gd name="adj" fmla="val 51470"/>
            </a:avLst>
          </a:prstGeom>
          <a:solidFill>
            <a:schemeClr val="bg2"/>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p:txBody>
      </p:sp>
      <p:sp>
        <p:nvSpPr>
          <p:cNvPr id="4" name="Rectangle 3"/>
          <p:cNvSpPr/>
          <p:nvPr/>
        </p:nvSpPr>
        <p:spPr>
          <a:xfrm>
            <a:off x="332153" y="6797983"/>
            <a:ext cx="7089256" cy="646331"/>
          </a:xfrm>
          <a:prstGeom prst="rect">
            <a:avLst/>
          </a:prstGeom>
        </p:spPr>
        <p:txBody>
          <a:bodyPr wrap="square">
            <a:spAutoFit/>
          </a:bodyPr>
          <a:lstStyle/>
          <a:p>
            <a:pPr algn="ctr" fontAlgn="t">
              <a:spcBef>
                <a:spcPct val="0"/>
              </a:spcBef>
              <a:spcAft>
                <a:spcPct val="0"/>
              </a:spcAft>
            </a:pPr>
            <a:r>
              <a:rPr lang="en-US" sz="1200" dirty="0">
                <a:solidFill>
                  <a:srgbClr val="000000"/>
                </a:solidFill>
                <a:latin typeface="Futura Bk BT Book"/>
                <a:cs typeface="Futura Bk BT Book"/>
              </a:rPr>
              <a:t>As part of Irvington Centre’s commitment to sustainability, tenant employees received garden  vegetables on Earth Day (donated by our exterior landscape provider) to grow at home or at the community garden.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955" y="7535598"/>
            <a:ext cx="2176263" cy="2232064"/>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4776" y="7535598"/>
            <a:ext cx="1789776" cy="2290914"/>
          </a:xfrm>
          <a:prstGeom prst="rect">
            <a:avLst/>
          </a:prstGeom>
        </p:spPr>
      </p:pic>
      <p:pic>
        <p:nvPicPr>
          <p:cNvPr id="41" name="Picture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7681" y="3196186"/>
            <a:ext cx="2160357" cy="1152191"/>
          </a:xfrm>
          <a:prstGeom prst="rect">
            <a:avLst/>
          </a:prstGeom>
        </p:spPr>
      </p:pic>
    </p:spTree>
    <p:extLst>
      <p:ext uri="{BB962C8B-B14F-4D97-AF65-F5344CB8AC3E}">
        <p14:creationId xmlns:p14="http://schemas.microsoft.com/office/powerpoint/2010/main" val="24734450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bwMode="auto">
          <a:xfrm>
            <a:off x="355183" y="4863929"/>
            <a:ext cx="4474743" cy="1321256"/>
          </a:xfrm>
          <a:prstGeom prst="rect">
            <a:avLst/>
          </a:prstGeom>
          <a:solidFill>
            <a:schemeClr val="bg2"/>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p:txBody>
      </p:sp>
      <p:pic>
        <p:nvPicPr>
          <p:cNvPr id="7" name="Picture Placeholder 6"/>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861864" y="1664186"/>
            <a:ext cx="3403753" cy="3191019"/>
          </a:xfrm>
          <a:ln>
            <a:noFill/>
          </a:ln>
        </p:spPr>
      </p:pic>
      <p:sp>
        <p:nvSpPr>
          <p:cNvPr id="8" name="Isosceles Triangle 7"/>
          <p:cNvSpPr/>
          <p:nvPr/>
        </p:nvSpPr>
        <p:spPr bwMode="auto">
          <a:xfrm>
            <a:off x="2114287" y="4461304"/>
            <a:ext cx="576064" cy="245497"/>
          </a:xfrm>
          <a:prstGeom prst="triangle">
            <a:avLst>
              <a:gd name="adj" fmla="val 51470"/>
            </a:avLst>
          </a:prstGeom>
          <a:solidFill>
            <a:schemeClr val="bg2"/>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p:txBody>
      </p:sp>
      <p:sp>
        <p:nvSpPr>
          <p:cNvPr id="6" name="Title 3"/>
          <p:cNvSpPr txBox="1">
            <a:spLocks/>
          </p:cNvSpPr>
          <p:nvPr/>
        </p:nvSpPr>
        <p:spPr bwMode="auto">
          <a:xfrm>
            <a:off x="416015" y="318324"/>
            <a:ext cx="5559535" cy="787908"/>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lvl1pPr algn="l" rtl="0" eaLnBrk="1" fontAlgn="base" hangingPunct="1">
              <a:lnSpc>
                <a:spcPct val="100000"/>
              </a:lnSpc>
              <a:spcBef>
                <a:spcPct val="0"/>
              </a:spcBef>
              <a:spcAft>
                <a:spcPct val="0"/>
              </a:spcAft>
              <a:defRPr sz="2000" b="0" i="0" cap="all" baseline="0">
                <a:solidFill>
                  <a:schemeClr val="accent1"/>
                </a:solidFill>
                <a:latin typeface="Futura Md BT Bold"/>
                <a:ea typeface="+mj-ea"/>
                <a:cs typeface="Futura Md BT Bold"/>
              </a:defRPr>
            </a:lvl1pPr>
            <a:lvl2pPr algn="r" rtl="0" eaLnBrk="1" fontAlgn="base" hangingPunct="1">
              <a:spcBef>
                <a:spcPct val="0"/>
              </a:spcBef>
              <a:spcAft>
                <a:spcPct val="0"/>
              </a:spcAft>
              <a:defRPr sz="3000" b="1">
                <a:solidFill>
                  <a:schemeClr val="tx2"/>
                </a:solidFill>
                <a:latin typeface="Arial" charset="0"/>
              </a:defRPr>
            </a:lvl2pPr>
            <a:lvl3pPr algn="r" rtl="0" eaLnBrk="1" fontAlgn="base" hangingPunct="1">
              <a:spcBef>
                <a:spcPct val="0"/>
              </a:spcBef>
              <a:spcAft>
                <a:spcPct val="0"/>
              </a:spcAft>
              <a:defRPr sz="3000" b="1">
                <a:solidFill>
                  <a:schemeClr val="tx2"/>
                </a:solidFill>
                <a:latin typeface="Arial" charset="0"/>
              </a:defRPr>
            </a:lvl3pPr>
            <a:lvl4pPr algn="r" rtl="0" eaLnBrk="1" fontAlgn="base" hangingPunct="1">
              <a:spcBef>
                <a:spcPct val="0"/>
              </a:spcBef>
              <a:spcAft>
                <a:spcPct val="0"/>
              </a:spcAft>
              <a:defRPr sz="3000" b="1">
                <a:solidFill>
                  <a:schemeClr val="tx2"/>
                </a:solidFill>
                <a:latin typeface="Arial" charset="0"/>
              </a:defRPr>
            </a:lvl4pPr>
            <a:lvl5pPr algn="r" rtl="0" eaLnBrk="1" fontAlgn="base" hangingPunct="1">
              <a:spcBef>
                <a:spcPct val="0"/>
              </a:spcBef>
              <a:spcAft>
                <a:spcPct val="0"/>
              </a:spcAft>
              <a:defRPr sz="3000" b="1">
                <a:solidFill>
                  <a:schemeClr val="tx2"/>
                </a:solidFill>
                <a:latin typeface="Arial" charset="0"/>
              </a:defRPr>
            </a:lvl5pPr>
            <a:lvl6pPr marL="457200" algn="r" rtl="0" eaLnBrk="1" fontAlgn="base" hangingPunct="1">
              <a:spcBef>
                <a:spcPct val="0"/>
              </a:spcBef>
              <a:spcAft>
                <a:spcPct val="0"/>
              </a:spcAft>
              <a:defRPr sz="3000" b="1">
                <a:solidFill>
                  <a:schemeClr val="tx2"/>
                </a:solidFill>
                <a:latin typeface="Arial" charset="0"/>
              </a:defRPr>
            </a:lvl6pPr>
            <a:lvl7pPr marL="914400" algn="r" rtl="0" eaLnBrk="1" fontAlgn="base" hangingPunct="1">
              <a:spcBef>
                <a:spcPct val="0"/>
              </a:spcBef>
              <a:spcAft>
                <a:spcPct val="0"/>
              </a:spcAft>
              <a:defRPr sz="3000" b="1">
                <a:solidFill>
                  <a:schemeClr val="tx2"/>
                </a:solidFill>
                <a:latin typeface="Arial" charset="0"/>
              </a:defRPr>
            </a:lvl7pPr>
            <a:lvl8pPr marL="1371600" algn="r" rtl="0" eaLnBrk="1" fontAlgn="base" hangingPunct="1">
              <a:spcBef>
                <a:spcPct val="0"/>
              </a:spcBef>
              <a:spcAft>
                <a:spcPct val="0"/>
              </a:spcAft>
              <a:defRPr sz="3000" b="1">
                <a:solidFill>
                  <a:schemeClr val="tx2"/>
                </a:solidFill>
                <a:latin typeface="Arial" charset="0"/>
              </a:defRPr>
            </a:lvl8pPr>
            <a:lvl9pPr marL="1828800" algn="r" rtl="0" eaLnBrk="1" fontAlgn="base" hangingPunct="1">
              <a:spcBef>
                <a:spcPct val="0"/>
              </a:spcBef>
              <a:spcAft>
                <a:spcPct val="0"/>
              </a:spcAft>
              <a:defRPr sz="3000" b="1">
                <a:solidFill>
                  <a:schemeClr val="tx2"/>
                </a:solidFill>
                <a:latin typeface="Arial" charset="0"/>
              </a:defRPr>
            </a:lvl9pPr>
          </a:lstStyle>
          <a:p>
            <a:pPr>
              <a:lnSpc>
                <a:spcPct val="80000"/>
              </a:lnSpc>
            </a:pPr>
            <a:r>
              <a:rPr lang="en-GB" sz="3200" cap="none" dirty="0">
                <a:solidFill>
                  <a:srgbClr val="FFFFFF"/>
                </a:solidFill>
                <a:latin typeface="Futura Hv BT Heavy"/>
                <a:cs typeface="Futura Hv BT Heavy"/>
              </a:rPr>
              <a:t>Irvington Centre </a:t>
            </a:r>
            <a:br>
              <a:rPr lang="en-GB" sz="3200" cap="none" dirty="0">
                <a:solidFill>
                  <a:srgbClr val="FFFFFF"/>
                </a:solidFill>
                <a:latin typeface="Futura Hv BT Heavy"/>
                <a:cs typeface="Futura Hv BT Heavy"/>
              </a:rPr>
            </a:br>
            <a:r>
              <a:rPr lang="en-GB" sz="3200" cap="none" dirty="0">
                <a:solidFill>
                  <a:srgbClr val="FFFFFF"/>
                </a:solidFill>
                <a:latin typeface="Futura Hv BT Heavy"/>
                <a:cs typeface="Futura Hv BT Heavy"/>
              </a:rPr>
              <a:t>Tenant Relations Program</a:t>
            </a:r>
          </a:p>
        </p:txBody>
      </p:sp>
      <p:sp>
        <p:nvSpPr>
          <p:cNvPr id="61" name="Rectangle 60"/>
          <p:cNvSpPr/>
          <p:nvPr/>
        </p:nvSpPr>
        <p:spPr>
          <a:xfrm>
            <a:off x="342888" y="6973416"/>
            <a:ext cx="7101265" cy="1107996"/>
          </a:xfrm>
          <a:prstGeom prst="rect">
            <a:avLst/>
          </a:prstGeom>
        </p:spPr>
        <p:txBody>
          <a:bodyPr wrap="square">
            <a:spAutoFit/>
          </a:bodyPr>
          <a:lstStyle/>
          <a:p>
            <a:pPr lvl="0" algn="ctr" fontAlgn="t">
              <a:lnSpc>
                <a:spcPct val="110000"/>
              </a:lnSpc>
              <a:spcBef>
                <a:spcPct val="0"/>
              </a:spcBef>
              <a:spcAft>
                <a:spcPct val="0"/>
              </a:spcAft>
            </a:pPr>
            <a:r>
              <a:rPr lang="en-US" sz="1200" dirty="0">
                <a:solidFill>
                  <a:srgbClr val="000000"/>
                </a:solidFill>
                <a:latin typeface="Futura Bk BT Book"/>
                <a:cs typeface="Futura Bk BT Book"/>
              </a:rPr>
              <a:t>To celebrate the Washington Nationals Opening Day, management held a Opening Day ice cream social. Tenant employees enjoyed ice cream in Washington National helmet cups in the conference centers at 702 and 800 King Farm . Tenants were able to enjoy their ice cream while watching the game in the newly renovated conference center at 702 King Farm. Tickets to future Washington National games were donated by service providers and raffled to tenant employees.</a:t>
            </a:r>
          </a:p>
        </p:txBody>
      </p:sp>
      <p:sp>
        <p:nvSpPr>
          <p:cNvPr id="60" name="Rectangle 59"/>
          <p:cNvSpPr/>
          <p:nvPr/>
        </p:nvSpPr>
        <p:spPr>
          <a:xfrm>
            <a:off x="469783" y="5507024"/>
            <a:ext cx="4075124" cy="338554"/>
          </a:xfrm>
          <a:prstGeom prst="rect">
            <a:avLst/>
          </a:prstGeom>
        </p:spPr>
        <p:txBody>
          <a:bodyPr wrap="square">
            <a:spAutoFit/>
          </a:bodyPr>
          <a:lstStyle/>
          <a:p>
            <a:pPr algn="ctr" fontAlgn="t">
              <a:spcBef>
                <a:spcPct val="0"/>
              </a:spcBef>
              <a:spcAft>
                <a:spcPts val="600"/>
              </a:spcAft>
            </a:pPr>
            <a:r>
              <a:rPr lang="en-US" sz="1600" dirty="0">
                <a:solidFill>
                  <a:schemeClr val="bg1"/>
                </a:solidFill>
                <a:latin typeface="Futura Bk BT Book"/>
                <a:cs typeface="Futura Bk BT Book"/>
              </a:rPr>
              <a:t>Ice cream and Vendor Sponsored Raffles</a:t>
            </a:r>
          </a:p>
        </p:txBody>
      </p:sp>
      <p:grpSp>
        <p:nvGrpSpPr>
          <p:cNvPr id="10" name="Group 9"/>
          <p:cNvGrpSpPr/>
          <p:nvPr/>
        </p:nvGrpSpPr>
        <p:grpSpPr>
          <a:xfrm>
            <a:off x="528988" y="4930065"/>
            <a:ext cx="4143571" cy="1143073"/>
            <a:chOff x="1717857" y="5005564"/>
            <a:chExt cx="1567174" cy="776267"/>
          </a:xfrm>
        </p:grpSpPr>
        <p:cxnSp>
          <p:nvCxnSpPr>
            <p:cNvPr id="80" name="Straight Connector 79"/>
            <p:cNvCxnSpPr/>
            <p:nvPr/>
          </p:nvCxnSpPr>
          <p:spPr bwMode="auto">
            <a:xfrm flipV="1">
              <a:off x="1717857" y="5012931"/>
              <a:ext cx="0" cy="768900"/>
            </a:xfrm>
            <a:prstGeom prst="line">
              <a:avLst/>
            </a:prstGeom>
            <a:ln w="6350">
              <a:solidFill>
                <a:srgbClr val="FFFFFF"/>
              </a:solidFill>
              <a:tailEnd type="none"/>
            </a:ln>
          </p:spPr>
        </p:cxnSp>
        <p:cxnSp>
          <p:nvCxnSpPr>
            <p:cNvPr id="81" name="Straight Connector 80"/>
            <p:cNvCxnSpPr>
              <a:cxnSpLocks/>
            </p:cNvCxnSpPr>
            <p:nvPr/>
          </p:nvCxnSpPr>
          <p:spPr bwMode="auto">
            <a:xfrm flipV="1">
              <a:off x="3285031" y="5005564"/>
              <a:ext cx="0" cy="768900"/>
            </a:xfrm>
            <a:prstGeom prst="line">
              <a:avLst/>
            </a:prstGeom>
            <a:ln w="6350">
              <a:solidFill>
                <a:srgbClr val="FFFFFF"/>
              </a:solidFill>
              <a:tailEnd type="none"/>
            </a:ln>
          </p:spPr>
        </p:cxnSp>
      </p:grpSp>
      <p:sp>
        <p:nvSpPr>
          <p:cNvPr id="56" name="Rectangle 55"/>
          <p:cNvSpPr/>
          <p:nvPr/>
        </p:nvSpPr>
        <p:spPr>
          <a:xfrm>
            <a:off x="482835" y="5071917"/>
            <a:ext cx="4068213" cy="461665"/>
          </a:xfrm>
          <a:prstGeom prst="rect">
            <a:avLst/>
          </a:prstGeom>
        </p:spPr>
        <p:txBody>
          <a:bodyPr wrap="square">
            <a:spAutoFit/>
          </a:bodyPr>
          <a:lstStyle/>
          <a:p>
            <a:pPr lvl="0" algn="ctr" fontAlgn="t">
              <a:spcBef>
                <a:spcPct val="0"/>
              </a:spcBef>
              <a:spcAft>
                <a:spcPct val="0"/>
              </a:spcAft>
            </a:pPr>
            <a:r>
              <a:rPr lang="en-US" sz="2400" dirty="0">
                <a:solidFill>
                  <a:srgbClr val="FFFFFF"/>
                </a:solidFill>
                <a:latin typeface="Futura Md BT Medium"/>
                <a:cs typeface="Futura Md BT Medium"/>
              </a:rPr>
              <a:t>Opening Day</a:t>
            </a:r>
          </a:p>
        </p:txBody>
      </p:sp>
      <p:grpSp>
        <p:nvGrpSpPr>
          <p:cNvPr id="72" name="Group 71"/>
          <p:cNvGrpSpPr/>
          <p:nvPr/>
        </p:nvGrpSpPr>
        <p:grpSpPr>
          <a:xfrm>
            <a:off x="331374" y="6625177"/>
            <a:ext cx="7099990" cy="369332"/>
            <a:chOff x="458619" y="4789867"/>
            <a:chExt cx="4081452" cy="369332"/>
          </a:xfrm>
        </p:grpSpPr>
        <p:sp>
          <p:nvSpPr>
            <p:cNvPr id="78" name="Rectangle 77"/>
            <p:cNvSpPr/>
            <p:nvPr/>
          </p:nvSpPr>
          <p:spPr>
            <a:xfrm>
              <a:off x="465687" y="4789867"/>
              <a:ext cx="4068213" cy="369332"/>
            </a:xfrm>
            <a:prstGeom prst="rect">
              <a:avLst/>
            </a:prstGeom>
          </p:spPr>
          <p:txBody>
            <a:bodyPr wrap="square">
              <a:spAutoFit/>
            </a:bodyPr>
            <a:lstStyle/>
            <a:p>
              <a:pPr lvl="0" algn="ctr" fontAlgn="t">
                <a:spcBef>
                  <a:spcPct val="0"/>
                </a:spcBef>
                <a:spcAft>
                  <a:spcPct val="0"/>
                </a:spcAft>
              </a:pPr>
              <a:r>
                <a:rPr lang="en-US" b="1" dirty="0">
                  <a:latin typeface="Futura Md BT Medium"/>
                  <a:cs typeface="Futura Md BT Medium"/>
                </a:rPr>
                <a:t>Event Details</a:t>
              </a:r>
            </a:p>
          </p:txBody>
        </p:sp>
        <p:cxnSp>
          <p:nvCxnSpPr>
            <p:cNvPr id="88" name="Straight Connector 87"/>
            <p:cNvCxnSpPr/>
            <p:nvPr/>
          </p:nvCxnSpPr>
          <p:spPr bwMode="auto">
            <a:xfrm>
              <a:off x="458619" y="4933883"/>
              <a:ext cx="1432234" cy="0"/>
            </a:xfrm>
            <a:prstGeom prst="line">
              <a:avLst/>
            </a:prstGeom>
            <a:ln w="6350">
              <a:solidFill>
                <a:srgbClr val="00A657"/>
              </a:solidFill>
              <a:tailEnd type="none"/>
            </a:ln>
          </p:spPr>
        </p:cxnSp>
        <p:cxnSp>
          <p:nvCxnSpPr>
            <p:cNvPr id="89" name="Straight Connector 88"/>
            <p:cNvCxnSpPr/>
            <p:nvPr/>
          </p:nvCxnSpPr>
          <p:spPr bwMode="auto">
            <a:xfrm>
              <a:off x="3075019" y="4933883"/>
              <a:ext cx="1465052" cy="0"/>
            </a:xfrm>
            <a:prstGeom prst="line">
              <a:avLst/>
            </a:prstGeom>
            <a:ln w="6350">
              <a:solidFill>
                <a:srgbClr val="00A657"/>
              </a:solidFill>
              <a:tailEnd type="none"/>
            </a:ln>
          </p:spPr>
        </p:cxnSp>
      </p:grpSp>
      <p:sp>
        <p:nvSpPr>
          <p:cNvPr id="48" name="Isosceles Triangle 47"/>
          <p:cNvSpPr/>
          <p:nvPr/>
        </p:nvSpPr>
        <p:spPr bwMode="auto">
          <a:xfrm>
            <a:off x="2114287" y="4461304"/>
            <a:ext cx="576064" cy="245497"/>
          </a:xfrm>
          <a:prstGeom prst="triangle">
            <a:avLst>
              <a:gd name="adj" fmla="val 51470"/>
            </a:avLst>
          </a:prstGeom>
          <a:solidFill>
            <a:schemeClr val="bg2"/>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p:txBody>
      </p:sp>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5516" y="3274728"/>
            <a:ext cx="2160357" cy="1152191"/>
          </a:xfrm>
          <a:prstGeom prst="rect">
            <a:avLst/>
          </a:prstGeom>
        </p:spPr>
      </p:pic>
    </p:spTree>
    <p:extLst>
      <p:ext uri="{BB962C8B-B14F-4D97-AF65-F5344CB8AC3E}">
        <p14:creationId xmlns:p14="http://schemas.microsoft.com/office/powerpoint/2010/main" val="41992117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bwMode="auto">
          <a:xfrm>
            <a:off x="355183" y="4863929"/>
            <a:ext cx="4474743" cy="1321256"/>
          </a:xfrm>
          <a:prstGeom prst="rect">
            <a:avLst/>
          </a:prstGeom>
          <a:solidFill>
            <a:schemeClr val="bg2"/>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p:txBody>
      </p:sp>
      <p:pic>
        <p:nvPicPr>
          <p:cNvPr id="7" name="Picture Placeholder 6"/>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465305" y="1674141"/>
            <a:ext cx="4265541" cy="3189788"/>
          </a:xfrm>
          <a:ln>
            <a:noFill/>
          </a:ln>
        </p:spPr>
      </p:pic>
      <p:sp>
        <p:nvSpPr>
          <p:cNvPr id="8" name="Isosceles Triangle 7"/>
          <p:cNvSpPr/>
          <p:nvPr/>
        </p:nvSpPr>
        <p:spPr bwMode="auto">
          <a:xfrm>
            <a:off x="2114287" y="4461304"/>
            <a:ext cx="576064" cy="245497"/>
          </a:xfrm>
          <a:prstGeom prst="triangle">
            <a:avLst>
              <a:gd name="adj" fmla="val 51470"/>
            </a:avLst>
          </a:prstGeom>
          <a:solidFill>
            <a:schemeClr val="bg2"/>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p:txBody>
      </p:sp>
      <p:sp>
        <p:nvSpPr>
          <p:cNvPr id="6" name="Title 3"/>
          <p:cNvSpPr txBox="1">
            <a:spLocks/>
          </p:cNvSpPr>
          <p:nvPr/>
        </p:nvSpPr>
        <p:spPr bwMode="auto">
          <a:xfrm>
            <a:off x="416015" y="318324"/>
            <a:ext cx="5559535" cy="787908"/>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lvl1pPr algn="l" rtl="0" eaLnBrk="1" fontAlgn="base" hangingPunct="1">
              <a:lnSpc>
                <a:spcPct val="100000"/>
              </a:lnSpc>
              <a:spcBef>
                <a:spcPct val="0"/>
              </a:spcBef>
              <a:spcAft>
                <a:spcPct val="0"/>
              </a:spcAft>
              <a:defRPr sz="2000" b="0" i="0" cap="all" baseline="0">
                <a:solidFill>
                  <a:schemeClr val="accent1"/>
                </a:solidFill>
                <a:latin typeface="Futura Md BT Bold"/>
                <a:ea typeface="+mj-ea"/>
                <a:cs typeface="Futura Md BT Bold"/>
              </a:defRPr>
            </a:lvl1pPr>
            <a:lvl2pPr algn="r" rtl="0" eaLnBrk="1" fontAlgn="base" hangingPunct="1">
              <a:spcBef>
                <a:spcPct val="0"/>
              </a:spcBef>
              <a:spcAft>
                <a:spcPct val="0"/>
              </a:spcAft>
              <a:defRPr sz="3000" b="1">
                <a:solidFill>
                  <a:schemeClr val="tx2"/>
                </a:solidFill>
                <a:latin typeface="Arial" charset="0"/>
              </a:defRPr>
            </a:lvl2pPr>
            <a:lvl3pPr algn="r" rtl="0" eaLnBrk="1" fontAlgn="base" hangingPunct="1">
              <a:spcBef>
                <a:spcPct val="0"/>
              </a:spcBef>
              <a:spcAft>
                <a:spcPct val="0"/>
              </a:spcAft>
              <a:defRPr sz="3000" b="1">
                <a:solidFill>
                  <a:schemeClr val="tx2"/>
                </a:solidFill>
                <a:latin typeface="Arial" charset="0"/>
              </a:defRPr>
            </a:lvl3pPr>
            <a:lvl4pPr algn="r" rtl="0" eaLnBrk="1" fontAlgn="base" hangingPunct="1">
              <a:spcBef>
                <a:spcPct val="0"/>
              </a:spcBef>
              <a:spcAft>
                <a:spcPct val="0"/>
              </a:spcAft>
              <a:defRPr sz="3000" b="1">
                <a:solidFill>
                  <a:schemeClr val="tx2"/>
                </a:solidFill>
                <a:latin typeface="Arial" charset="0"/>
              </a:defRPr>
            </a:lvl4pPr>
            <a:lvl5pPr algn="r" rtl="0" eaLnBrk="1" fontAlgn="base" hangingPunct="1">
              <a:spcBef>
                <a:spcPct val="0"/>
              </a:spcBef>
              <a:spcAft>
                <a:spcPct val="0"/>
              </a:spcAft>
              <a:defRPr sz="3000" b="1">
                <a:solidFill>
                  <a:schemeClr val="tx2"/>
                </a:solidFill>
                <a:latin typeface="Arial" charset="0"/>
              </a:defRPr>
            </a:lvl5pPr>
            <a:lvl6pPr marL="457200" algn="r" rtl="0" eaLnBrk="1" fontAlgn="base" hangingPunct="1">
              <a:spcBef>
                <a:spcPct val="0"/>
              </a:spcBef>
              <a:spcAft>
                <a:spcPct val="0"/>
              </a:spcAft>
              <a:defRPr sz="3000" b="1">
                <a:solidFill>
                  <a:schemeClr val="tx2"/>
                </a:solidFill>
                <a:latin typeface="Arial" charset="0"/>
              </a:defRPr>
            </a:lvl6pPr>
            <a:lvl7pPr marL="914400" algn="r" rtl="0" eaLnBrk="1" fontAlgn="base" hangingPunct="1">
              <a:spcBef>
                <a:spcPct val="0"/>
              </a:spcBef>
              <a:spcAft>
                <a:spcPct val="0"/>
              </a:spcAft>
              <a:defRPr sz="3000" b="1">
                <a:solidFill>
                  <a:schemeClr val="tx2"/>
                </a:solidFill>
                <a:latin typeface="Arial" charset="0"/>
              </a:defRPr>
            </a:lvl7pPr>
            <a:lvl8pPr marL="1371600" algn="r" rtl="0" eaLnBrk="1" fontAlgn="base" hangingPunct="1">
              <a:spcBef>
                <a:spcPct val="0"/>
              </a:spcBef>
              <a:spcAft>
                <a:spcPct val="0"/>
              </a:spcAft>
              <a:defRPr sz="3000" b="1">
                <a:solidFill>
                  <a:schemeClr val="tx2"/>
                </a:solidFill>
                <a:latin typeface="Arial" charset="0"/>
              </a:defRPr>
            </a:lvl8pPr>
            <a:lvl9pPr marL="1828800" algn="r" rtl="0" eaLnBrk="1" fontAlgn="base" hangingPunct="1">
              <a:spcBef>
                <a:spcPct val="0"/>
              </a:spcBef>
              <a:spcAft>
                <a:spcPct val="0"/>
              </a:spcAft>
              <a:defRPr sz="3000" b="1">
                <a:solidFill>
                  <a:schemeClr val="tx2"/>
                </a:solidFill>
                <a:latin typeface="Arial" charset="0"/>
              </a:defRPr>
            </a:lvl9pPr>
          </a:lstStyle>
          <a:p>
            <a:pPr>
              <a:lnSpc>
                <a:spcPct val="80000"/>
              </a:lnSpc>
            </a:pPr>
            <a:r>
              <a:rPr lang="en-GB" sz="3200" cap="none" dirty="0">
                <a:solidFill>
                  <a:srgbClr val="FFFFFF"/>
                </a:solidFill>
                <a:latin typeface="Futura Hv BT Heavy"/>
                <a:cs typeface="Futura Hv BT Heavy"/>
              </a:rPr>
              <a:t>Irvington Centre </a:t>
            </a:r>
            <a:br>
              <a:rPr lang="en-GB" sz="3200" cap="none" dirty="0">
                <a:solidFill>
                  <a:srgbClr val="FFFFFF"/>
                </a:solidFill>
                <a:latin typeface="Futura Hv BT Heavy"/>
                <a:cs typeface="Futura Hv BT Heavy"/>
              </a:rPr>
            </a:br>
            <a:r>
              <a:rPr lang="en-GB" sz="3200" cap="none" dirty="0">
                <a:solidFill>
                  <a:srgbClr val="FFFFFF"/>
                </a:solidFill>
                <a:latin typeface="Futura Hv BT Heavy"/>
                <a:cs typeface="Futura Hv BT Heavy"/>
              </a:rPr>
              <a:t>Tenant Relations Program</a:t>
            </a:r>
          </a:p>
        </p:txBody>
      </p:sp>
      <p:sp>
        <p:nvSpPr>
          <p:cNvPr id="61" name="Rectangle 60"/>
          <p:cNvSpPr/>
          <p:nvPr/>
        </p:nvSpPr>
        <p:spPr>
          <a:xfrm>
            <a:off x="285800" y="6973416"/>
            <a:ext cx="6908415" cy="295466"/>
          </a:xfrm>
          <a:prstGeom prst="rect">
            <a:avLst/>
          </a:prstGeom>
        </p:spPr>
        <p:txBody>
          <a:bodyPr wrap="square">
            <a:spAutoFit/>
          </a:bodyPr>
          <a:lstStyle/>
          <a:p>
            <a:pPr lvl="0" algn="ctr" fontAlgn="t">
              <a:lnSpc>
                <a:spcPct val="110000"/>
              </a:lnSpc>
              <a:spcBef>
                <a:spcPct val="0"/>
              </a:spcBef>
              <a:spcAft>
                <a:spcPct val="0"/>
              </a:spcAft>
            </a:pPr>
            <a:endParaRPr lang="en-US" sz="1200" dirty="0">
              <a:solidFill>
                <a:srgbClr val="000000"/>
              </a:solidFill>
              <a:latin typeface="Futura Bk BT Book"/>
              <a:cs typeface="Futura Bk BT Book"/>
            </a:endParaRPr>
          </a:p>
        </p:txBody>
      </p:sp>
      <p:sp>
        <p:nvSpPr>
          <p:cNvPr id="60" name="Rectangle 59"/>
          <p:cNvSpPr/>
          <p:nvPr/>
        </p:nvSpPr>
        <p:spPr>
          <a:xfrm>
            <a:off x="433754" y="5507024"/>
            <a:ext cx="4238805" cy="338554"/>
          </a:xfrm>
          <a:prstGeom prst="rect">
            <a:avLst/>
          </a:prstGeom>
        </p:spPr>
        <p:txBody>
          <a:bodyPr wrap="square">
            <a:spAutoFit/>
          </a:bodyPr>
          <a:lstStyle/>
          <a:p>
            <a:pPr algn="ctr" fontAlgn="t">
              <a:spcBef>
                <a:spcPct val="0"/>
              </a:spcBef>
              <a:spcAft>
                <a:spcPts val="600"/>
              </a:spcAft>
            </a:pPr>
            <a:r>
              <a:rPr lang="en-US" sz="1600" dirty="0">
                <a:solidFill>
                  <a:schemeClr val="bg1"/>
                </a:solidFill>
                <a:latin typeface="Futura Bk BT Book"/>
                <a:cs typeface="Futura Bk BT Book"/>
              </a:rPr>
              <a:t>Lunch for All Tenant Employees</a:t>
            </a:r>
          </a:p>
        </p:txBody>
      </p:sp>
      <p:grpSp>
        <p:nvGrpSpPr>
          <p:cNvPr id="10" name="Group 9"/>
          <p:cNvGrpSpPr/>
          <p:nvPr/>
        </p:nvGrpSpPr>
        <p:grpSpPr>
          <a:xfrm>
            <a:off x="465305" y="4930063"/>
            <a:ext cx="4207254" cy="1132226"/>
            <a:chOff x="1715591" y="5005564"/>
            <a:chExt cx="1569440" cy="768901"/>
          </a:xfrm>
        </p:grpSpPr>
        <p:cxnSp>
          <p:nvCxnSpPr>
            <p:cNvPr id="80" name="Straight Connector 79"/>
            <p:cNvCxnSpPr/>
            <p:nvPr/>
          </p:nvCxnSpPr>
          <p:spPr bwMode="auto">
            <a:xfrm flipV="1">
              <a:off x="1715591" y="5005564"/>
              <a:ext cx="0" cy="768900"/>
            </a:xfrm>
            <a:prstGeom prst="line">
              <a:avLst/>
            </a:prstGeom>
            <a:ln w="6350">
              <a:solidFill>
                <a:srgbClr val="FFFFFF"/>
              </a:solidFill>
              <a:tailEnd type="none"/>
            </a:ln>
          </p:spPr>
        </p:cxnSp>
        <p:cxnSp>
          <p:nvCxnSpPr>
            <p:cNvPr id="81" name="Straight Connector 80"/>
            <p:cNvCxnSpPr>
              <a:cxnSpLocks/>
            </p:cNvCxnSpPr>
            <p:nvPr/>
          </p:nvCxnSpPr>
          <p:spPr bwMode="auto">
            <a:xfrm flipV="1">
              <a:off x="3285031" y="5005564"/>
              <a:ext cx="0" cy="768900"/>
            </a:xfrm>
            <a:prstGeom prst="line">
              <a:avLst/>
            </a:prstGeom>
            <a:ln w="6350">
              <a:solidFill>
                <a:srgbClr val="FFFFFF"/>
              </a:solidFill>
              <a:tailEnd type="none"/>
            </a:ln>
          </p:spPr>
        </p:cxnSp>
      </p:grpSp>
      <p:sp>
        <p:nvSpPr>
          <p:cNvPr id="56" name="Rectangle 55"/>
          <p:cNvSpPr/>
          <p:nvPr/>
        </p:nvSpPr>
        <p:spPr>
          <a:xfrm>
            <a:off x="482835" y="5071917"/>
            <a:ext cx="4068213" cy="461665"/>
          </a:xfrm>
          <a:prstGeom prst="rect">
            <a:avLst/>
          </a:prstGeom>
        </p:spPr>
        <p:txBody>
          <a:bodyPr wrap="square">
            <a:spAutoFit/>
          </a:bodyPr>
          <a:lstStyle/>
          <a:p>
            <a:pPr lvl="0" algn="ctr" fontAlgn="t">
              <a:spcBef>
                <a:spcPct val="0"/>
              </a:spcBef>
              <a:spcAft>
                <a:spcPct val="0"/>
              </a:spcAft>
            </a:pPr>
            <a:r>
              <a:rPr lang="en-US" sz="2400" dirty="0">
                <a:solidFill>
                  <a:srgbClr val="FFFFFF"/>
                </a:solidFill>
                <a:latin typeface="Futura Md BT Medium"/>
                <a:cs typeface="Futura Md BT Medium"/>
              </a:rPr>
              <a:t>Mother’s Day Luncheon</a:t>
            </a:r>
          </a:p>
        </p:txBody>
      </p:sp>
      <p:grpSp>
        <p:nvGrpSpPr>
          <p:cNvPr id="72" name="Group 71"/>
          <p:cNvGrpSpPr/>
          <p:nvPr/>
        </p:nvGrpSpPr>
        <p:grpSpPr>
          <a:xfrm>
            <a:off x="332154" y="6461416"/>
            <a:ext cx="7099990" cy="369332"/>
            <a:chOff x="458619" y="4789867"/>
            <a:chExt cx="4081452" cy="369332"/>
          </a:xfrm>
        </p:grpSpPr>
        <p:sp>
          <p:nvSpPr>
            <p:cNvPr id="78" name="Rectangle 77"/>
            <p:cNvSpPr/>
            <p:nvPr/>
          </p:nvSpPr>
          <p:spPr>
            <a:xfrm>
              <a:off x="465687" y="4789867"/>
              <a:ext cx="4068213" cy="369332"/>
            </a:xfrm>
            <a:prstGeom prst="rect">
              <a:avLst/>
            </a:prstGeom>
          </p:spPr>
          <p:txBody>
            <a:bodyPr wrap="square">
              <a:spAutoFit/>
            </a:bodyPr>
            <a:lstStyle/>
            <a:p>
              <a:pPr lvl="0" algn="ctr" fontAlgn="t">
                <a:spcBef>
                  <a:spcPct val="0"/>
                </a:spcBef>
                <a:spcAft>
                  <a:spcPct val="0"/>
                </a:spcAft>
              </a:pPr>
              <a:r>
                <a:rPr lang="en-US" b="1" dirty="0">
                  <a:latin typeface="Futura Md BT Medium"/>
                  <a:cs typeface="Futura Md BT Medium"/>
                </a:rPr>
                <a:t>Event Details</a:t>
              </a:r>
            </a:p>
          </p:txBody>
        </p:sp>
        <p:cxnSp>
          <p:nvCxnSpPr>
            <p:cNvPr id="88" name="Straight Connector 87"/>
            <p:cNvCxnSpPr/>
            <p:nvPr/>
          </p:nvCxnSpPr>
          <p:spPr bwMode="auto">
            <a:xfrm>
              <a:off x="458619" y="4933883"/>
              <a:ext cx="1432234" cy="0"/>
            </a:xfrm>
            <a:prstGeom prst="line">
              <a:avLst/>
            </a:prstGeom>
            <a:ln w="6350">
              <a:solidFill>
                <a:srgbClr val="00A657"/>
              </a:solidFill>
              <a:tailEnd type="none"/>
            </a:ln>
          </p:spPr>
        </p:cxnSp>
        <p:cxnSp>
          <p:nvCxnSpPr>
            <p:cNvPr id="89" name="Straight Connector 88"/>
            <p:cNvCxnSpPr/>
            <p:nvPr/>
          </p:nvCxnSpPr>
          <p:spPr bwMode="auto">
            <a:xfrm>
              <a:off x="3075019" y="4933883"/>
              <a:ext cx="1465052" cy="0"/>
            </a:xfrm>
            <a:prstGeom prst="line">
              <a:avLst/>
            </a:prstGeom>
            <a:ln w="6350">
              <a:solidFill>
                <a:srgbClr val="00A657"/>
              </a:solidFill>
              <a:tailEnd type="none"/>
            </a:ln>
          </p:spPr>
        </p:cxnSp>
      </p:grpSp>
      <p:sp>
        <p:nvSpPr>
          <p:cNvPr id="48" name="Isosceles Triangle 47"/>
          <p:cNvSpPr/>
          <p:nvPr/>
        </p:nvSpPr>
        <p:spPr bwMode="auto">
          <a:xfrm>
            <a:off x="2114287" y="4461304"/>
            <a:ext cx="576064" cy="245497"/>
          </a:xfrm>
          <a:prstGeom prst="triangle">
            <a:avLst>
              <a:gd name="adj" fmla="val 51470"/>
            </a:avLst>
          </a:prstGeom>
          <a:solidFill>
            <a:schemeClr val="bg2"/>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p:txBody>
      </p:sp>
      <p:sp>
        <p:nvSpPr>
          <p:cNvPr id="4" name="Rectangle 3"/>
          <p:cNvSpPr/>
          <p:nvPr/>
        </p:nvSpPr>
        <p:spPr>
          <a:xfrm>
            <a:off x="332153" y="6797983"/>
            <a:ext cx="7089256" cy="646331"/>
          </a:xfrm>
          <a:prstGeom prst="rect">
            <a:avLst/>
          </a:prstGeom>
        </p:spPr>
        <p:txBody>
          <a:bodyPr wrap="square">
            <a:spAutoFit/>
          </a:bodyPr>
          <a:lstStyle/>
          <a:p>
            <a:pPr algn="ctr" fontAlgn="t">
              <a:spcBef>
                <a:spcPct val="0"/>
              </a:spcBef>
              <a:spcAft>
                <a:spcPct val="0"/>
              </a:spcAft>
            </a:pPr>
            <a:r>
              <a:rPr lang="en-US" sz="1200" dirty="0">
                <a:solidFill>
                  <a:srgbClr val="000000"/>
                </a:solidFill>
                <a:latin typeface="Futura Bk BT Book"/>
                <a:cs typeface="Futura Bk BT Book"/>
              </a:rPr>
              <a:t>The Mother’s Day luncheon was a huge hit at Irvington Centre.  The conference centers at 702 and 800 King Farm were turned into dining rooms and tenant employees were invited to enjoy a light lunch buffet.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658833" y="7494849"/>
            <a:ext cx="2602369" cy="2260184"/>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33242" y="7511422"/>
            <a:ext cx="2615198" cy="224546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9254" y="3307777"/>
            <a:ext cx="2160357" cy="1152191"/>
          </a:xfrm>
          <a:prstGeom prst="rect">
            <a:avLst/>
          </a:prstGeom>
        </p:spPr>
      </p:pic>
    </p:spTree>
    <p:extLst>
      <p:ext uri="{BB962C8B-B14F-4D97-AF65-F5344CB8AC3E}">
        <p14:creationId xmlns:p14="http://schemas.microsoft.com/office/powerpoint/2010/main" val="35949784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1401905" y="1505323"/>
            <a:ext cx="2567943" cy="3423924"/>
          </a:xfrm>
          <a:ln>
            <a:noFill/>
          </a:ln>
        </p:spPr>
      </p:pic>
      <p:sp>
        <p:nvSpPr>
          <p:cNvPr id="47" name="Rectangle 46"/>
          <p:cNvSpPr/>
          <p:nvPr/>
        </p:nvSpPr>
        <p:spPr bwMode="auto">
          <a:xfrm>
            <a:off x="355183" y="4863929"/>
            <a:ext cx="4474743" cy="1321256"/>
          </a:xfrm>
          <a:prstGeom prst="rect">
            <a:avLst/>
          </a:prstGeom>
          <a:solidFill>
            <a:schemeClr val="bg2"/>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p:txBody>
      </p:sp>
      <p:sp>
        <p:nvSpPr>
          <p:cNvPr id="8" name="Isosceles Triangle 7"/>
          <p:cNvSpPr/>
          <p:nvPr/>
        </p:nvSpPr>
        <p:spPr bwMode="auto">
          <a:xfrm>
            <a:off x="2114287" y="4461304"/>
            <a:ext cx="576064" cy="245497"/>
          </a:xfrm>
          <a:prstGeom prst="triangle">
            <a:avLst>
              <a:gd name="adj" fmla="val 51470"/>
            </a:avLst>
          </a:prstGeom>
          <a:solidFill>
            <a:schemeClr val="bg2"/>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p:txBody>
      </p:sp>
      <p:sp>
        <p:nvSpPr>
          <p:cNvPr id="6" name="Title 3"/>
          <p:cNvSpPr txBox="1">
            <a:spLocks/>
          </p:cNvSpPr>
          <p:nvPr/>
        </p:nvSpPr>
        <p:spPr bwMode="auto">
          <a:xfrm>
            <a:off x="416015" y="318324"/>
            <a:ext cx="5559535" cy="787908"/>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lvl1pPr algn="l" rtl="0" eaLnBrk="1" fontAlgn="base" hangingPunct="1">
              <a:lnSpc>
                <a:spcPct val="100000"/>
              </a:lnSpc>
              <a:spcBef>
                <a:spcPct val="0"/>
              </a:spcBef>
              <a:spcAft>
                <a:spcPct val="0"/>
              </a:spcAft>
              <a:defRPr sz="2000" b="0" i="0" cap="all" baseline="0">
                <a:solidFill>
                  <a:schemeClr val="accent1"/>
                </a:solidFill>
                <a:latin typeface="Futura Md BT Bold"/>
                <a:ea typeface="+mj-ea"/>
                <a:cs typeface="Futura Md BT Bold"/>
              </a:defRPr>
            </a:lvl1pPr>
            <a:lvl2pPr algn="r" rtl="0" eaLnBrk="1" fontAlgn="base" hangingPunct="1">
              <a:spcBef>
                <a:spcPct val="0"/>
              </a:spcBef>
              <a:spcAft>
                <a:spcPct val="0"/>
              </a:spcAft>
              <a:defRPr sz="3000" b="1">
                <a:solidFill>
                  <a:schemeClr val="tx2"/>
                </a:solidFill>
                <a:latin typeface="Arial" charset="0"/>
              </a:defRPr>
            </a:lvl2pPr>
            <a:lvl3pPr algn="r" rtl="0" eaLnBrk="1" fontAlgn="base" hangingPunct="1">
              <a:spcBef>
                <a:spcPct val="0"/>
              </a:spcBef>
              <a:spcAft>
                <a:spcPct val="0"/>
              </a:spcAft>
              <a:defRPr sz="3000" b="1">
                <a:solidFill>
                  <a:schemeClr val="tx2"/>
                </a:solidFill>
                <a:latin typeface="Arial" charset="0"/>
              </a:defRPr>
            </a:lvl3pPr>
            <a:lvl4pPr algn="r" rtl="0" eaLnBrk="1" fontAlgn="base" hangingPunct="1">
              <a:spcBef>
                <a:spcPct val="0"/>
              </a:spcBef>
              <a:spcAft>
                <a:spcPct val="0"/>
              </a:spcAft>
              <a:defRPr sz="3000" b="1">
                <a:solidFill>
                  <a:schemeClr val="tx2"/>
                </a:solidFill>
                <a:latin typeface="Arial" charset="0"/>
              </a:defRPr>
            </a:lvl4pPr>
            <a:lvl5pPr algn="r" rtl="0" eaLnBrk="1" fontAlgn="base" hangingPunct="1">
              <a:spcBef>
                <a:spcPct val="0"/>
              </a:spcBef>
              <a:spcAft>
                <a:spcPct val="0"/>
              </a:spcAft>
              <a:defRPr sz="3000" b="1">
                <a:solidFill>
                  <a:schemeClr val="tx2"/>
                </a:solidFill>
                <a:latin typeface="Arial" charset="0"/>
              </a:defRPr>
            </a:lvl5pPr>
            <a:lvl6pPr marL="457200" algn="r" rtl="0" eaLnBrk="1" fontAlgn="base" hangingPunct="1">
              <a:spcBef>
                <a:spcPct val="0"/>
              </a:spcBef>
              <a:spcAft>
                <a:spcPct val="0"/>
              </a:spcAft>
              <a:defRPr sz="3000" b="1">
                <a:solidFill>
                  <a:schemeClr val="tx2"/>
                </a:solidFill>
                <a:latin typeface="Arial" charset="0"/>
              </a:defRPr>
            </a:lvl6pPr>
            <a:lvl7pPr marL="914400" algn="r" rtl="0" eaLnBrk="1" fontAlgn="base" hangingPunct="1">
              <a:spcBef>
                <a:spcPct val="0"/>
              </a:spcBef>
              <a:spcAft>
                <a:spcPct val="0"/>
              </a:spcAft>
              <a:defRPr sz="3000" b="1">
                <a:solidFill>
                  <a:schemeClr val="tx2"/>
                </a:solidFill>
                <a:latin typeface="Arial" charset="0"/>
              </a:defRPr>
            </a:lvl7pPr>
            <a:lvl8pPr marL="1371600" algn="r" rtl="0" eaLnBrk="1" fontAlgn="base" hangingPunct="1">
              <a:spcBef>
                <a:spcPct val="0"/>
              </a:spcBef>
              <a:spcAft>
                <a:spcPct val="0"/>
              </a:spcAft>
              <a:defRPr sz="3000" b="1">
                <a:solidFill>
                  <a:schemeClr val="tx2"/>
                </a:solidFill>
                <a:latin typeface="Arial" charset="0"/>
              </a:defRPr>
            </a:lvl8pPr>
            <a:lvl9pPr marL="1828800" algn="r" rtl="0" eaLnBrk="1" fontAlgn="base" hangingPunct="1">
              <a:spcBef>
                <a:spcPct val="0"/>
              </a:spcBef>
              <a:spcAft>
                <a:spcPct val="0"/>
              </a:spcAft>
              <a:defRPr sz="3000" b="1">
                <a:solidFill>
                  <a:schemeClr val="tx2"/>
                </a:solidFill>
                <a:latin typeface="Arial" charset="0"/>
              </a:defRPr>
            </a:lvl9pPr>
          </a:lstStyle>
          <a:p>
            <a:pPr>
              <a:lnSpc>
                <a:spcPct val="80000"/>
              </a:lnSpc>
            </a:pPr>
            <a:r>
              <a:rPr lang="en-GB" sz="3200" cap="none" dirty="0">
                <a:solidFill>
                  <a:srgbClr val="FFFFFF"/>
                </a:solidFill>
                <a:latin typeface="Futura Hv BT Heavy"/>
                <a:cs typeface="Futura Hv BT Heavy"/>
              </a:rPr>
              <a:t>Irvington Centre </a:t>
            </a:r>
            <a:br>
              <a:rPr lang="en-GB" sz="3200" cap="none" dirty="0">
                <a:solidFill>
                  <a:srgbClr val="FFFFFF"/>
                </a:solidFill>
                <a:latin typeface="Futura Hv BT Heavy"/>
                <a:cs typeface="Futura Hv BT Heavy"/>
              </a:rPr>
            </a:br>
            <a:r>
              <a:rPr lang="en-GB" sz="3200" cap="none" dirty="0">
                <a:solidFill>
                  <a:srgbClr val="FFFFFF"/>
                </a:solidFill>
                <a:latin typeface="Futura Hv BT Heavy"/>
                <a:cs typeface="Futura Hv BT Heavy"/>
              </a:rPr>
              <a:t>Tenant Relations Program</a:t>
            </a:r>
          </a:p>
        </p:txBody>
      </p:sp>
      <p:sp>
        <p:nvSpPr>
          <p:cNvPr id="61" name="Rectangle 60"/>
          <p:cNvSpPr/>
          <p:nvPr/>
        </p:nvSpPr>
        <p:spPr>
          <a:xfrm>
            <a:off x="285800" y="6973416"/>
            <a:ext cx="6908415" cy="295466"/>
          </a:xfrm>
          <a:prstGeom prst="rect">
            <a:avLst/>
          </a:prstGeom>
        </p:spPr>
        <p:txBody>
          <a:bodyPr wrap="square">
            <a:spAutoFit/>
          </a:bodyPr>
          <a:lstStyle/>
          <a:p>
            <a:pPr lvl="0" algn="ctr" fontAlgn="t">
              <a:lnSpc>
                <a:spcPct val="110000"/>
              </a:lnSpc>
              <a:spcBef>
                <a:spcPct val="0"/>
              </a:spcBef>
              <a:spcAft>
                <a:spcPct val="0"/>
              </a:spcAft>
            </a:pPr>
            <a:endParaRPr lang="en-US" sz="1200" dirty="0">
              <a:solidFill>
                <a:srgbClr val="000000"/>
              </a:solidFill>
              <a:latin typeface="Futura Bk BT Book"/>
              <a:cs typeface="Futura Bk BT Book"/>
            </a:endParaRPr>
          </a:p>
        </p:txBody>
      </p:sp>
      <p:sp>
        <p:nvSpPr>
          <p:cNvPr id="60" name="Rectangle 59"/>
          <p:cNvSpPr/>
          <p:nvPr/>
        </p:nvSpPr>
        <p:spPr>
          <a:xfrm>
            <a:off x="433754" y="5507024"/>
            <a:ext cx="4238805" cy="338554"/>
          </a:xfrm>
          <a:prstGeom prst="rect">
            <a:avLst/>
          </a:prstGeom>
        </p:spPr>
        <p:txBody>
          <a:bodyPr wrap="square">
            <a:spAutoFit/>
          </a:bodyPr>
          <a:lstStyle/>
          <a:p>
            <a:pPr algn="ctr" fontAlgn="t">
              <a:spcBef>
                <a:spcPct val="0"/>
              </a:spcBef>
              <a:spcAft>
                <a:spcPts val="600"/>
              </a:spcAft>
            </a:pPr>
            <a:r>
              <a:rPr lang="en-US" sz="1600" dirty="0">
                <a:solidFill>
                  <a:schemeClr val="bg1"/>
                </a:solidFill>
                <a:latin typeface="Futura Bk BT Book"/>
                <a:cs typeface="Futura Bk BT Book"/>
              </a:rPr>
              <a:t>Donuts for All Tenant Employees</a:t>
            </a:r>
          </a:p>
        </p:txBody>
      </p:sp>
      <p:grpSp>
        <p:nvGrpSpPr>
          <p:cNvPr id="10" name="Group 9"/>
          <p:cNvGrpSpPr/>
          <p:nvPr/>
        </p:nvGrpSpPr>
        <p:grpSpPr>
          <a:xfrm>
            <a:off x="465305" y="4930063"/>
            <a:ext cx="4207254" cy="1132226"/>
            <a:chOff x="1715591" y="5005564"/>
            <a:chExt cx="1569440" cy="768901"/>
          </a:xfrm>
        </p:grpSpPr>
        <p:cxnSp>
          <p:nvCxnSpPr>
            <p:cNvPr id="80" name="Straight Connector 79"/>
            <p:cNvCxnSpPr/>
            <p:nvPr/>
          </p:nvCxnSpPr>
          <p:spPr bwMode="auto">
            <a:xfrm flipV="1">
              <a:off x="1715591" y="5005564"/>
              <a:ext cx="0" cy="768900"/>
            </a:xfrm>
            <a:prstGeom prst="line">
              <a:avLst/>
            </a:prstGeom>
            <a:ln w="6350">
              <a:solidFill>
                <a:srgbClr val="FFFFFF"/>
              </a:solidFill>
              <a:tailEnd type="none"/>
            </a:ln>
          </p:spPr>
        </p:cxnSp>
        <p:cxnSp>
          <p:nvCxnSpPr>
            <p:cNvPr id="81" name="Straight Connector 80"/>
            <p:cNvCxnSpPr>
              <a:cxnSpLocks/>
            </p:cNvCxnSpPr>
            <p:nvPr/>
          </p:nvCxnSpPr>
          <p:spPr bwMode="auto">
            <a:xfrm flipV="1">
              <a:off x="3285031" y="5005564"/>
              <a:ext cx="0" cy="768900"/>
            </a:xfrm>
            <a:prstGeom prst="line">
              <a:avLst/>
            </a:prstGeom>
            <a:ln w="6350">
              <a:solidFill>
                <a:srgbClr val="FFFFFF"/>
              </a:solidFill>
              <a:tailEnd type="none"/>
            </a:ln>
          </p:spPr>
        </p:cxnSp>
      </p:grpSp>
      <p:sp>
        <p:nvSpPr>
          <p:cNvPr id="56" name="Rectangle 55"/>
          <p:cNvSpPr/>
          <p:nvPr/>
        </p:nvSpPr>
        <p:spPr>
          <a:xfrm>
            <a:off x="482835" y="5071917"/>
            <a:ext cx="4068213" cy="461665"/>
          </a:xfrm>
          <a:prstGeom prst="rect">
            <a:avLst/>
          </a:prstGeom>
        </p:spPr>
        <p:txBody>
          <a:bodyPr wrap="square">
            <a:spAutoFit/>
          </a:bodyPr>
          <a:lstStyle/>
          <a:p>
            <a:pPr lvl="0" algn="ctr" fontAlgn="t">
              <a:spcBef>
                <a:spcPct val="0"/>
              </a:spcBef>
              <a:spcAft>
                <a:spcPct val="0"/>
              </a:spcAft>
            </a:pPr>
            <a:r>
              <a:rPr lang="en-US" sz="2400" dirty="0">
                <a:solidFill>
                  <a:srgbClr val="FFFFFF"/>
                </a:solidFill>
                <a:latin typeface="Futura Md BT Medium"/>
                <a:cs typeface="Futura Md BT Medium"/>
              </a:rPr>
              <a:t>Donuts for Dads</a:t>
            </a:r>
          </a:p>
        </p:txBody>
      </p:sp>
      <p:grpSp>
        <p:nvGrpSpPr>
          <p:cNvPr id="72" name="Group 71"/>
          <p:cNvGrpSpPr/>
          <p:nvPr/>
        </p:nvGrpSpPr>
        <p:grpSpPr>
          <a:xfrm>
            <a:off x="332154" y="6461416"/>
            <a:ext cx="7099990" cy="369332"/>
            <a:chOff x="458619" y="4789867"/>
            <a:chExt cx="4081452" cy="369332"/>
          </a:xfrm>
        </p:grpSpPr>
        <p:sp>
          <p:nvSpPr>
            <p:cNvPr id="78" name="Rectangle 77"/>
            <p:cNvSpPr/>
            <p:nvPr/>
          </p:nvSpPr>
          <p:spPr>
            <a:xfrm>
              <a:off x="465687" y="4789867"/>
              <a:ext cx="4068213" cy="369332"/>
            </a:xfrm>
            <a:prstGeom prst="rect">
              <a:avLst/>
            </a:prstGeom>
          </p:spPr>
          <p:txBody>
            <a:bodyPr wrap="square">
              <a:spAutoFit/>
            </a:bodyPr>
            <a:lstStyle/>
            <a:p>
              <a:pPr lvl="0" algn="ctr" fontAlgn="t">
                <a:spcBef>
                  <a:spcPct val="0"/>
                </a:spcBef>
                <a:spcAft>
                  <a:spcPct val="0"/>
                </a:spcAft>
              </a:pPr>
              <a:r>
                <a:rPr lang="en-US" b="1" dirty="0">
                  <a:latin typeface="Futura Md BT Medium"/>
                  <a:cs typeface="Futura Md BT Medium"/>
                </a:rPr>
                <a:t>Event Details</a:t>
              </a:r>
            </a:p>
          </p:txBody>
        </p:sp>
        <p:cxnSp>
          <p:nvCxnSpPr>
            <p:cNvPr id="88" name="Straight Connector 87"/>
            <p:cNvCxnSpPr/>
            <p:nvPr/>
          </p:nvCxnSpPr>
          <p:spPr bwMode="auto">
            <a:xfrm>
              <a:off x="458619" y="4933883"/>
              <a:ext cx="1432234" cy="0"/>
            </a:xfrm>
            <a:prstGeom prst="line">
              <a:avLst/>
            </a:prstGeom>
            <a:ln w="6350">
              <a:solidFill>
                <a:srgbClr val="00A657"/>
              </a:solidFill>
              <a:tailEnd type="none"/>
            </a:ln>
          </p:spPr>
        </p:cxnSp>
        <p:cxnSp>
          <p:nvCxnSpPr>
            <p:cNvPr id="89" name="Straight Connector 88"/>
            <p:cNvCxnSpPr/>
            <p:nvPr/>
          </p:nvCxnSpPr>
          <p:spPr bwMode="auto">
            <a:xfrm>
              <a:off x="3075019" y="4933883"/>
              <a:ext cx="1465052" cy="0"/>
            </a:xfrm>
            <a:prstGeom prst="line">
              <a:avLst/>
            </a:prstGeom>
            <a:ln w="6350">
              <a:solidFill>
                <a:srgbClr val="00A657"/>
              </a:solidFill>
              <a:tailEnd type="none"/>
            </a:ln>
          </p:spPr>
        </p:cxnSp>
      </p:grpSp>
      <p:sp>
        <p:nvSpPr>
          <p:cNvPr id="48" name="Isosceles Triangle 47"/>
          <p:cNvSpPr/>
          <p:nvPr/>
        </p:nvSpPr>
        <p:spPr bwMode="auto">
          <a:xfrm>
            <a:off x="2114287" y="4461304"/>
            <a:ext cx="576064" cy="245497"/>
          </a:xfrm>
          <a:prstGeom prst="triangle">
            <a:avLst>
              <a:gd name="adj" fmla="val 51470"/>
            </a:avLst>
          </a:prstGeom>
          <a:solidFill>
            <a:schemeClr val="bg2"/>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p:txBody>
      </p:sp>
      <p:sp>
        <p:nvSpPr>
          <p:cNvPr id="4" name="Rectangle 3"/>
          <p:cNvSpPr/>
          <p:nvPr/>
        </p:nvSpPr>
        <p:spPr>
          <a:xfrm>
            <a:off x="332153" y="6797983"/>
            <a:ext cx="7089256" cy="646331"/>
          </a:xfrm>
          <a:prstGeom prst="rect">
            <a:avLst/>
          </a:prstGeom>
        </p:spPr>
        <p:txBody>
          <a:bodyPr wrap="square">
            <a:spAutoFit/>
          </a:bodyPr>
          <a:lstStyle/>
          <a:p>
            <a:pPr algn="ctr" fontAlgn="t">
              <a:spcBef>
                <a:spcPct val="0"/>
              </a:spcBef>
              <a:spcAft>
                <a:spcPct val="0"/>
              </a:spcAft>
            </a:pPr>
            <a:r>
              <a:rPr lang="en-US" sz="1200" dirty="0">
                <a:solidFill>
                  <a:srgbClr val="000000"/>
                </a:solidFill>
                <a:latin typeface="Futura Bk BT Book"/>
                <a:cs typeface="Futura Bk BT Book"/>
              </a:rPr>
              <a:t>To celebrate Father’s Day, tenant employees were greeted in the lobbies of 700, 702 and 800 King Farm by the CBRE Management team with an assortment of donuts.  Tenants were able to grab a donut on the go or enjoy them in the lobby with other tenant employees.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9254" y="3307777"/>
            <a:ext cx="2160357" cy="1152191"/>
          </a:xfrm>
          <a:prstGeom prst="rect">
            <a:avLst/>
          </a:prstGeom>
        </p:spPr>
      </p:pic>
    </p:spTree>
    <p:extLst>
      <p:ext uri="{BB962C8B-B14F-4D97-AF65-F5344CB8AC3E}">
        <p14:creationId xmlns:p14="http://schemas.microsoft.com/office/powerpoint/2010/main" val="3312794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bwMode="auto">
          <a:xfrm>
            <a:off x="355183" y="4863929"/>
            <a:ext cx="4474743" cy="1321256"/>
          </a:xfrm>
          <a:prstGeom prst="rect">
            <a:avLst/>
          </a:prstGeom>
          <a:solidFill>
            <a:schemeClr val="bg2"/>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p:txBody>
      </p:sp>
      <p:sp>
        <p:nvSpPr>
          <p:cNvPr id="8" name="Isosceles Triangle 7"/>
          <p:cNvSpPr/>
          <p:nvPr/>
        </p:nvSpPr>
        <p:spPr bwMode="auto">
          <a:xfrm>
            <a:off x="2114287" y="4461304"/>
            <a:ext cx="576064" cy="245497"/>
          </a:xfrm>
          <a:prstGeom prst="triangle">
            <a:avLst>
              <a:gd name="adj" fmla="val 51470"/>
            </a:avLst>
          </a:prstGeom>
          <a:solidFill>
            <a:schemeClr val="bg2"/>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p:txBody>
      </p:sp>
      <p:sp>
        <p:nvSpPr>
          <p:cNvPr id="6" name="Title 3"/>
          <p:cNvSpPr txBox="1">
            <a:spLocks/>
          </p:cNvSpPr>
          <p:nvPr/>
        </p:nvSpPr>
        <p:spPr bwMode="auto">
          <a:xfrm>
            <a:off x="416015" y="318324"/>
            <a:ext cx="5559535" cy="787908"/>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lvl1pPr algn="l" rtl="0" eaLnBrk="1" fontAlgn="base" hangingPunct="1">
              <a:lnSpc>
                <a:spcPct val="100000"/>
              </a:lnSpc>
              <a:spcBef>
                <a:spcPct val="0"/>
              </a:spcBef>
              <a:spcAft>
                <a:spcPct val="0"/>
              </a:spcAft>
              <a:defRPr sz="2000" b="0" i="0" cap="all" baseline="0">
                <a:solidFill>
                  <a:schemeClr val="accent1"/>
                </a:solidFill>
                <a:latin typeface="Futura Md BT Bold"/>
                <a:ea typeface="+mj-ea"/>
                <a:cs typeface="Futura Md BT Bold"/>
              </a:defRPr>
            </a:lvl1pPr>
            <a:lvl2pPr algn="r" rtl="0" eaLnBrk="1" fontAlgn="base" hangingPunct="1">
              <a:spcBef>
                <a:spcPct val="0"/>
              </a:spcBef>
              <a:spcAft>
                <a:spcPct val="0"/>
              </a:spcAft>
              <a:defRPr sz="3000" b="1">
                <a:solidFill>
                  <a:schemeClr val="tx2"/>
                </a:solidFill>
                <a:latin typeface="Arial" charset="0"/>
              </a:defRPr>
            </a:lvl2pPr>
            <a:lvl3pPr algn="r" rtl="0" eaLnBrk="1" fontAlgn="base" hangingPunct="1">
              <a:spcBef>
                <a:spcPct val="0"/>
              </a:spcBef>
              <a:spcAft>
                <a:spcPct val="0"/>
              </a:spcAft>
              <a:defRPr sz="3000" b="1">
                <a:solidFill>
                  <a:schemeClr val="tx2"/>
                </a:solidFill>
                <a:latin typeface="Arial" charset="0"/>
              </a:defRPr>
            </a:lvl3pPr>
            <a:lvl4pPr algn="r" rtl="0" eaLnBrk="1" fontAlgn="base" hangingPunct="1">
              <a:spcBef>
                <a:spcPct val="0"/>
              </a:spcBef>
              <a:spcAft>
                <a:spcPct val="0"/>
              </a:spcAft>
              <a:defRPr sz="3000" b="1">
                <a:solidFill>
                  <a:schemeClr val="tx2"/>
                </a:solidFill>
                <a:latin typeface="Arial" charset="0"/>
              </a:defRPr>
            </a:lvl4pPr>
            <a:lvl5pPr algn="r" rtl="0" eaLnBrk="1" fontAlgn="base" hangingPunct="1">
              <a:spcBef>
                <a:spcPct val="0"/>
              </a:spcBef>
              <a:spcAft>
                <a:spcPct val="0"/>
              </a:spcAft>
              <a:defRPr sz="3000" b="1">
                <a:solidFill>
                  <a:schemeClr val="tx2"/>
                </a:solidFill>
                <a:latin typeface="Arial" charset="0"/>
              </a:defRPr>
            </a:lvl5pPr>
            <a:lvl6pPr marL="457200" algn="r" rtl="0" eaLnBrk="1" fontAlgn="base" hangingPunct="1">
              <a:spcBef>
                <a:spcPct val="0"/>
              </a:spcBef>
              <a:spcAft>
                <a:spcPct val="0"/>
              </a:spcAft>
              <a:defRPr sz="3000" b="1">
                <a:solidFill>
                  <a:schemeClr val="tx2"/>
                </a:solidFill>
                <a:latin typeface="Arial" charset="0"/>
              </a:defRPr>
            </a:lvl6pPr>
            <a:lvl7pPr marL="914400" algn="r" rtl="0" eaLnBrk="1" fontAlgn="base" hangingPunct="1">
              <a:spcBef>
                <a:spcPct val="0"/>
              </a:spcBef>
              <a:spcAft>
                <a:spcPct val="0"/>
              </a:spcAft>
              <a:defRPr sz="3000" b="1">
                <a:solidFill>
                  <a:schemeClr val="tx2"/>
                </a:solidFill>
                <a:latin typeface="Arial" charset="0"/>
              </a:defRPr>
            </a:lvl7pPr>
            <a:lvl8pPr marL="1371600" algn="r" rtl="0" eaLnBrk="1" fontAlgn="base" hangingPunct="1">
              <a:spcBef>
                <a:spcPct val="0"/>
              </a:spcBef>
              <a:spcAft>
                <a:spcPct val="0"/>
              </a:spcAft>
              <a:defRPr sz="3000" b="1">
                <a:solidFill>
                  <a:schemeClr val="tx2"/>
                </a:solidFill>
                <a:latin typeface="Arial" charset="0"/>
              </a:defRPr>
            </a:lvl8pPr>
            <a:lvl9pPr marL="1828800" algn="r" rtl="0" eaLnBrk="1" fontAlgn="base" hangingPunct="1">
              <a:spcBef>
                <a:spcPct val="0"/>
              </a:spcBef>
              <a:spcAft>
                <a:spcPct val="0"/>
              </a:spcAft>
              <a:defRPr sz="3000" b="1">
                <a:solidFill>
                  <a:schemeClr val="tx2"/>
                </a:solidFill>
                <a:latin typeface="Arial" charset="0"/>
              </a:defRPr>
            </a:lvl9pPr>
          </a:lstStyle>
          <a:p>
            <a:pPr>
              <a:lnSpc>
                <a:spcPct val="80000"/>
              </a:lnSpc>
            </a:pPr>
            <a:r>
              <a:rPr lang="en-GB" sz="3200" cap="none" dirty="0">
                <a:solidFill>
                  <a:srgbClr val="FFFFFF"/>
                </a:solidFill>
                <a:latin typeface="Futura Hv BT Heavy"/>
                <a:cs typeface="Futura Hv BT Heavy"/>
              </a:rPr>
              <a:t>Irvington Centre </a:t>
            </a:r>
            <a:br>
              <a:rPr lang="en-GB" sz="3200" cap="none" dirty="0">
                <a:solidFill>
                  <a:srgbClr val="FFFFFF"/>
                </a:solidFill>
                <a:latin typeface="Futura Hv BT Heavy"/>
                <a:cs typeface="Futura Hv BT Heavy"/>
              </a:rPr>
            </a:br>
            <a:r>
              <a:rPr lang="en-GB" sz="3200" cap="none" dirty="0">
                <a:solidFill>
                  <a:srgbClr val="FFFFFF"/>
                </a:solidFill>
                <a:latin typeface="Futura Hv BT Heavy"/>
                <a:cs typeface="Futura Hv BT Heavy"/>
              </a:rPr>
              <a:t>Tenant Relations Program</a:t>
            </a:r>
          </a:p>
        </p:txBody>
      </p:sp>
      <p:sp>
        <p:nvSpPr>
          <p:cNvPr id="61" name="Rectangle 60"/>
          <p:cNvSpPr/>
          <p:nvPr/>
        </p:nvSpPr>
        <p:spPr>
          <a:xfrm>
            <a:off x="285800" y="6973416"/>
            <a:ext cx="6908415" cy="295466"/>
          </a:xfrm>
          <a:prstGeom prst="rect">
            <a:avLst/>
          </a:prstGeom>
        </p:spPr>
        <p:txBody>
          <a:bodyPr wrap="square">
            <a:spAutoFit/>
          </a:bodyPr>
          <a:lstStyle/>
          <a:p>
            <a:pPr lvl="0" algn="ctr" fontAlgn="t">
              <a:lnSpc>
                <a:spcPct val="110000"/>
              </a:lnSpc>
              <a:spcBef>
                <a:spcPct val="0"/>
              </a:spcBef>
              <a:spcAft>
                <a:spcPct val="0"/>
              </a:spcAft>
            </a:pPr>
            <a:endParaRPr lang="en-US" sz="1200" dirty="0">
              <a:solidFill>
                <a:srgbClr val="000000"/>
              </a:solidFill>
              <a:latin typeface="Futura Bk BT Book"/>
              <a:cs typeface="Futura Bk BT Book"/>
            </a:endParaRPr>
          </a:p>
        </p:txBody>
      </p:sp>
      <p:sp>
        <p:nvSpPr>
          <p:cNvPr id="60" name="Rectangle 59"/>
          <p:cNvSpPr/>
          <p:nvPr/>
        </p:nvSpPr>
        <p:spPr>
          <a:xfrm>
            <a:off x="433754" y="5507024"/>
            <a:ext cx="4238805" cy="338554"/>
          </a:xfrm>
          <a:prstGeom prst="rect">
            <a:avLst/>
          </a:prstGeom>
        </p:spPr>
        <p:txBody>
          <a:bodyPr wrap="square">
            <a:spAutoFit/>
          </a:bodyPr>
          <a:lstStyle/>
          <a:p>
            <a:pPr algn="ctr" fontAlgn="t">
              <a:spcBef>
                <a:spcPct val="0"/>
              </a:spcBef>
              <a:spcAft>
                <a:spcPts val="600"/>
              </a:spcAft>
            </a:pPr>
            <a:r>
              <a:rPr lang="en-US" sz="1600" dirty="0">
                <a:solidFill>
                  <a:schemeClr val="bg1"/>
                </a:solidFill>
                <a:latin typeface="Futura Bk BT Book"/>
                <a:cs typeface="Futura Bk BT Book"/>
              </a:rPr>
              <a:t>Arts &amp; Craft Project</a:t>
            </a:r>
          </a:p>
        </p:txBody>
      </p:sp>
      <p:grpSp>
        <p:nvGrpSpPr>
          <p:cNvPr id="10" name="Group 9"/>
          <p:cNvGrpSpPr/>
          <p:nvPr/>
        </p:nvGrpSpPr>
        <p:grpSpPr>
          <a:xfrm>
            <a:off x="482835" y="4930063"/>
            <a:ext cx="4189724" cy="1132226"/>
            <a:chOff x="1715591" y="5005564"/>
            <a:chExt cx="1569440" cy="768901"/>
          </a:xfrm>
        </p:grpSpPr>
        <p:cxnSp>
          <p:nvCxnSpPr>
            <p:cNvPr id="80" name="Straight Connector 79"/>
            <p:cNvCxnSpPr/>
            <p:nvPr/>
          </p:nvCxnSpPr>
          <p:spPr bwMode="auto">
            <a:xfrm flipV="1">
              <a:off x="1715591" y="5005564"/>
              <a:ext cx="0" cy="768900"/>
            </a:xfrm>
            <a:prstGeom prst="line">
              <a:avLst/>
            </a:prstGeom>
            <a:ln w="6350">
              <a:solidFill>
                <a:srgbClr val="FFFFFF"/>
              </a:solidFill>
              <a:tailEnd type="none"/>
            </a:ln>
          </p:spPr>
        </p:cxnSp>
        <p:cxnSp>
          <p:nvCxnSpPr>
            <p:cNvPr id="81" name="Straight Connector 80"/>
            <p:cNvCxnSpPr>
              <a:cxnSpLocks/>
            </p:cNvCxnSpPr>
            <p:nvPr/>
          </p:nvCxnSpPr>
          <p:spPr bwMode="auto">
            <a:xfrm flipV="1">
              <a:off x="3285031" y="5005564"/>
              <a:ext cx="0" cy="768900"/>
            </a:xfrm>
            <a:prstGeom prst="line">
              <a:avLst/>
            </a:prstGeom>
            <a:ln w="6350">
              <a:solidFill>
                <a:srgbClr val="FFFFFF"/>
              </a:solidFill>
              <a:tailEnd type="none"/>
            </a:ln>
          </p:spPr>
        </p:cxnSp>
      </p:grpSp>
      <p:sp>
        <p:nvSpPr>
          <p:cNvPr id="56" name="Rectangle 55"/>
          <p:cNvSpPr/>
          <p:nvPr/>
        </p:nvSpPr>
        <p:spPr>
          <a:xfrm>
            <a:off x="482835" y="5071917"/>
            <a:ext cx="4068213" cy="461665"/>
          </a:xfrm>
          <a:prstGeom prst="rect">
            <a:avLst/>
          </a:prstGeom>
        </p:spPr>
        <p:txBody>
          <a:bodyPr wrap="square">
            <a:spAutoFit/>
          </a:bodyPr>
          <a:lstStyle/>
          <a:p>
            <a:pPr lvl="0" algn="ctr" fontAlgn="t">
              <a:spcBef>
                <a:spcPct val="0"/>
              </a:spcBef>
              <a:spcAft>
                <a:spcPct val="0"/>
              </a:spcAft>
            </a:pPr>
            <a:r>
              <a:rPr lang="en-US" sz="2400" dirty="0">
                <a:solidFill>
                  <a:srgbClr val="FFFFFF"/>
                </a:solidFill>
                <a:latin typeface="Futura Md BT Medium"/>
                <a:cs typeface="Futura Md BT Medium"/>
              </a:rPr>
              <a:t>Anna’s Gift Foundation</a:t>
            </a:r>
          </a:p>
        </p:txBody>
      </p:sp>
      <p:grpSp>
        <p:nvGrpSpPr>
          <p:cNvPr id="72" name="Group 71"/>
          <p:cNvGrpSpPr/>
          <p:nvPr/>
        </p:nvGrpSpPr>
        <p:grpSpPr>
          <a:xfrm>
            <a:off x="332154" y="6461416"/>
            <a:ext cx="7099990" cy="369332"/>
            <a:chOff x="458619" y="4789867"/>
            <a:chExt cx="4081452" cy="369332"/>
          </a:xfrm>
        </p:grpSpPr>
        <p:sp>
          <p:nvSpPr>
            <p:cNvPr id="78" name="Rectangle 77"/>
            <p:cNvSpPr/>
            <p:nvPr/>
          </p:nvSpPr>
          <p:spPr>
            <a:xfrm>
              <a:off x="465687" y="4789867"/>
              <a:ext cx="4068213" cy="369332"/>
            </a:xfrm>
            <a:prstGeom prst="rect">
              <a:avLst/>
            </a:prstGeom>
          </p:spPr>
          <p:txBody>
            <a:bodyPr wrap="square">
              <a:spAutoFit/>
            </a:bodyPr>
            <a:lstStyle/>
            <a:p>
              <a:pPr lvl="0" algn="ctr" fontAlgn="t">
                <a:spcBef>
                  <a:spcPct val="0"/>
                </a:spcBef>
                <a:spcAft>
                  <a:spcPct val="0"/>
                </a:spcAft>
              </a:pPr>
              <a:r>
                <a:rPr lang="en-US" b="1" dirty="0">
                  <a:latin typeface="Futura Md BT Medium"/>
                  <a:cs typeface="Futura Md BT Medium"/>
                </a:rPr>
                <a:t>Event Details</a:t>
              </a:r>
            </a:p>
          </p:txBody>
        </p:sp>
        <p:cxnSp>
          <p:nvCxnSpPr>
            <p:cNvPr id="88" name="Straight Connector 87"/>
            <p:cNvCxnSpPr/>
            <p:nvPr/>
          </p:nvCxnSpPr>
          <p:spPr bwMode="auto">
            <a:xfrm>
              <a:off x="458619" y="4933883"/>
              <a:ext cx="1432234" cy="0"/>
            </a:xfrm>
            <a:prstGeom prst="line">
              <a:avLst/>
            </a:prstGeom>
            <a:ln w="6350">
              <a:solidFill>
                <a:srgbClr val="00A657"/>
              </a:solidFill>
              <a:tailEnd type="none"/>
            </a:ln>
          </p:spPr>
        </p:cxnSp>
        <p:cxnSp>
          <p:nvCxnSpPr>
            <p:cNvPr id="89" name="Straight Connector 88"/>
            <p:cNvCxnSpPr/>
            <p:nvPr/>
          </p:nvCxnSpPr>
          <p:spPr bwMode="auto">
            <a:xfrm>
              <a:off x="3075019" y="4933883"/>
              <a:ext cx="1465052" cy="0"/>
            </a:xfrm>
            <a:prstGeom prst="line">
              <a:avLst/>
            </a:prstGeom>
            <a:ln w="6350">
              <a:solidFill>
                <a:srgbClr val="00A657"/>
              </a:solidFill>
              <a:tailEnd type="none"/>
            </a:ln>
          </p:spPr>
        </p:cxnSp>
      </p:grpSp>
      <p:sp>
        <p:nvSpPr>
          <p:cNvPr id="48" name="Isosceles Triangle 47"/>
          <p:cNvSpPr/>
          <p:nvPr/>
        </p:nvSpPr>
        <p:spPr bwMode="auto">
          <a:xfrm>
            <a:off x="2114287" y="4461304"/>
            <a:ext cx="576064" cy="245497"/>
          </a:xfrm>
          <a:prstGeom prst="triangle">
            <a:avLst>
              <a:gd name="adj" fmla="val 51470"/>
            </a:avLst>
          </a:prstGeom>
          <a:solidFill>
            <a:schemeClr val="bg2"/>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p:txBody>
      </p:sp>
      <p:sp>
        <p:nvSpPr>
          <p:cNvPr id="4" name="Rectangle 3"/>
          <p:cNvSpPr/>
          <p:nvPr/>
        </p:nvSpPr>
        <p:spPr>
          <a:xfrm>
            <a:off x="332153" y="6797983"/>
            <a:ext cx="7089256" cy="461665"/>
          </a:xfrm>
          <a:prstGeom prst="rect">
            <a:avLst/>
          </a:prstGeom>
        </p:spPr>
        <p:txBody>
          <a:bodyPr wrap="square">
            <a:spAutoFit/>
          </a:bodyPr>
          <a:lstStyle/>
          <a:p>
            <a:pPr algn="ctr" fontAlgn="t">
              <a:spcBef>
                <a:spcPct val="0"/>
              </a:spcBef>
              <a:spcAft>
                <a:spcPct val="0"/>
              </a:spcAft>
            </a:pPr>
            <a:r>
              <a:rPr lang="en-US" sz="1200" dirty="0">
                <a:solidFill>
                  <a:srgbClr val="000000"/>
                </a:solidFill>
                <a:latin typeface="Futura Bk BT Book"/>
                <a:cs typeface="Futura Bk BT Book"/>
              </a:rPr>
              <a:t>Tenant employees at 702 spent time during their day to create arts and craft projects to deliver to hospitals for children undergoing extensive medical treatments.   </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4246239" y="7370768"/>
            <a:ext cx="3156780" cy="2367584"/>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449" y="7388959"/>
            <a:ext cx="3109703" cy="233227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9254" y="3307777"/>
            <a:ext cx="2160357" cy="1152191"/>
          </a:xfrm>
          <a:prstGeom prst="rect">
            <a:avLst/>
          </a:prstGeom>
        </p:spPr>
      </p:pic>
      <p:pic>
        <p:nvPicPr>
          <p:cNvPr id="13" name="Picture Placeholder 12">
            <a:extLst>
              <a:ext uri="{FF2B5EF4-FFF2-40B4-BE49-F238E27FC236}">
                <a16:creationId xmlns:a16="http://schemas.microsoft.com/office/drawing/2014/main" id="{EA37CABA-8A32-4755-8EE1-29A556A96405}"/>
              </a:ext>
            </a:extLst>
          </p:cNvPr>
          <p:cNvPicPr>
            <a:picLocks noGrp="1" noChangeAspect="1"/>
          </p:cNvPicPr>
          <p:nvPr>
            <p:ph type="pic" sz="quarter" idx="13"/>
          </p:nvPr>
        </p:nvPicPr>
        <p:blipFill>
          <a:blip r:embed="rId5" cstate="print">
            <a:extLst>
              <a:ext uri="{28A0092B-C50C-407E-A947-70E740481C1C}">
                <a14:useLocalDpi xmlns:a14="http://schemas.microsoft.com/office/drawing/2010/main" val="0"/>
              </a:ext>
            </a:extLst>
          </a:blip>
          <a:srcRect t="1617" b="1617"/>
          <a:stretch>
            <a:fillRect/>
          </a:stretch>
        </p:blipFill>
        <p:spPr>
          <a:xfrm rot="10800000">
            <a:off x="364763" y="1645794"/>
            <a:ext cx="4465162" cy="3240592"/>
          </a:xfrm>
        </p:spPr>
      </p:pic>
    </p:spTree>
    <p:extLst>
      <p:ext uri="{BB962C8B-B14F-4D97-AF65-F5344CB8AC3E}">
        <p14:creationId xmlns:p14="http://schemas.microsoft.com/office/powerpoint/2010/main" val="29640017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bwMode="auto">
          <a:xfrm>
            <a:off x="355183" y="4863929"/>
            <a:ext cx="4474743" cy="1321256"/>
          </a:xfrm>
          <a:prstGeom prst="rect">
            <a:avLst/>
          </a:prstGeom>
          <a:solidFill>
            <a:schemeClr val="bg2"/>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p:txBody>
      </p:sp>
      <p:sp>
        <p:nvSpPr>
          <p:cNvPr id="8" name="Isosceles Triangle 7"/>
          <p:cNvSpPr/>
          <p:nvPr/>
        </p:nvSpPr>
        <p:spPr bwMode="auto">
          <a:xfrm>
            <a:off x="2114287" y="4461304"/>
            <a:ext cx="576064" cy="245497"/>
          </a:xfrm>
          <a:prstGeom prst="triangle">
            <a:avLst>
              <a:gd name="adj" fmla="val 51470"/>
            </a:avLst>
          </a:prstGeom>
          <a:solidFill>
            <a:schemeClr val="bg2"/>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p:txBody>
      </p:sp>
      <p:sp>
        <p:nvSpPr>
          <p:cNvPr id="6" name="Title 3"/>
          <p:cNvSpPr txBox="1">
            <a:spLocks/>
          </p:cNvSpPr>
          <p:nvPr/>
        </p:nvSpPr>
        <p:spPr bwMode="auto">
          <a:xfrm>
            <a:off x="416015" y="318324"/>
            <a:ext cx="5559535" cy="787908"/>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lvl1pPr algn="l" rtl="0" eaLnBrk="1" fontAlgn="base" hangingPunct="1">
              <a:lnSpc>
                <a:spcPct val="100000"/>
              </a:lnSpc>
              <a:spcBef>
                <a:spcPct val="0"/>
              </a:spcBef>
              <a:spcAft>
                <a:spcPct val="0"/>
              </a:spcAft>
              <a:defRPr sz="2000" b="0" i="0" cap="all" baseline="0">
                <a:solidFill>
                  <a:schemeClr val="accent1"/>
                </a:solidFill>
                <a:latin typeface="Futura Md BT Bold"/>
                <a:ea typeface="+mj-ea"/>
                <a:cs typeface="Futura Md BT Bold"/>
              </a:defRPr>
            </a:lvl1pPr>
            <a:lvl2pPr algn="r" rtl="0" eaLnBrk="1" fontAlgn="base" hangingPunct="1">
              <a:spcBef>
                <a:spcPct val="0"/>
              </a:spcBef>
              <a:spcAft>
                <a:spcPct val="0"/>
              </a:spcAft>
              <a:defRPr sz="3000" b="1">
                <a:solidFill>
                  <a:schemeClr val="tx2"/>
                </a:solidFill>
                <a:latin typeface="Arial" charset="0"/>
              </a:defRPr>
            </a:lvl2pPr>
            <a:lvl3pPr algn="r" rtl="0" eaLnBrk="1" fontAlgn="base" hangingPunct="1">
              <a:spcBef>
                <a:spcPct val="0"/>
              </a:spcBef>
              <a:spcAft>
                <a:spcPct val="0"/>
              </a:spcAft>
              <a:defRPr sz="3000" b="1">
                <a:solidFill>
                  <a:schemeClr val="tx2"/>
                </a:solidFill>
                <a:latin typeface="Arial" charset="0"/>
              </a:defRPr>
            </a:lvl3pPr>
            <a:lvl4pPr algn="r" rtl="0" eaLnBrk="1" fontAlgn="base" hangingPunct="1">
              <a:spcBef>
                <a:spcPct val="0"/>
              </a:spcBef>
              <a:spcAft>
                <a:spcPct val="0"/>
              </a:spcAft>
              <a:defRPr sz="3000" b="1">
                <a:solidFill>
                  <a:schemeClr val="tx2"/>
                </a:solidFill>
                <a:latin typeface="Arial" charset="0"/>
              </a:defRPr>
            </a:lvl4pPr>
            <a:lvl5pPr algn="r" rtl="0" eaLnBrk="1" fontAlgn="base" hangingPunct="1">
              <a:spcBef>
                <a:spcPct val="0"/>
              </a:spcBef>
              <a:spcAft>
                <a:spcPct val="0"/>
              </a:spcAft>
              <a:defRPr sz="3000" b="1">
                <a:solidFill>
                  <a:schemeClr val="tx2"/>
                </a:solidFill>
                <a:latin typeface="Arial" charset="0"/>
              </a:defRPr>
            </a:lvl5pPr>
            <a:lvl6pPr marL="457200" algn="r" rtl="0" eaLnBrk="1" fontAlgn="base" hangingPunct="1">
              <a:spcBef>
                <a:spcPct val="0"/>
              </a:spcBef>
              <a:spcAft>
                <a:spcPct val="0"/>
              </a:spcAft>
              <a:defRPr sz="3000" b="1">
                <a:solidFill>
                  <a:schemeClr val="tx2"/>
                </a:solidFill>
                <a:latin typeface="Arial" charset="0"/>
              </a:defRPr>
            </a:lvl6pPr>
            <a:lvl7pPr marL="914400" algn="r" rtl="0" eaLnBrk="1" fontAlgn="base" hangingPunct="1">
              <a:spcBef>
                <a:spcPct val="0"/>
              </a:spcBef>
              <a:spcAft>
                <a:spcPct val="0"/>
              </a:spcAft>
              <a:defRPr sz="3000" b="1">
                <a:solidFill>
                  <a:schemeClr val="tx2"/>
                </a:solidFill>
                <a:latin typeface="Arial" charset="0"/>
              </a:defRPr>
            </a:lvl7pPr>
            <a:lvl8pPr marL="1371600" algn="r" rtl="0" eaLnBrk="1" fontAlgn="base" hangingPunct="1">
              <a:spcBef>
                <a:spcPct val="0"/>
              </a:spcBef>
              <a:spcAft>
                <a:spcPct val="0"/>
              </a:spcAft>
              <a:defRPr sz="3000" b="1">
                <a:solidFill>
                  <a:schemeClr val="tx2"/>
                </a:solidFill>
                <a:latin typeface="Arial" charset="0"/>
              </a:defRPr>
            </a:lvl8pPr>
            <a:lvl9pPr marL="1828800" algn="r" rtl="0" eaLnBrk="1" fontAlgn="base" hangingPunct="1">
              <a:spcBef>
                <a:spcPct val="0"/>
              </a:spcBef>
              <a:spcAft>
                <a:spcPct val="0"/>
              </a:spcAft>
              <a:defRPr sz="3000" b="1">
                <a:solidFill>
                  <a:schemeClr val="tx2"/>
                </a:solidFill>
                <a:latin typeface="Arial" charset="0"/>
              </a:defRPr>
            </a:lvl9pPr>
          </a:lstStyle>
          <a:p>
            <a:pPr>
              <a:lnSpc>
                <a:spcPct val="80000"/>
              </a:lnSpc>
            </a:pPr>
            <a:r>
              <a:rPr lang="en-GB" sz="3200" cap="none" dirty="0">
                <a:solidFill>
                  <a:srgbClr val="FFFFFF"/>
                </a:solidFill>
                <a:latin typeface="Futura Hv BT Heavy"/>
                <a:cs typeface="Futura Hv BT Heavy"/>
              </a:rPr>
              <a:t>Irvington Centre </a:t>
            </a:r>
            <a:br>
              <a:rPr lang="en-GB" sz="3200" cap="none" dirty="0">
                <a:solidFill>
                  <a:srgbClr val="FFFFFF"/>
                </a:solidFill>
                <a:latin typeface="Futura Hv BT Heavy"/>
                <a:cs typeface="Futura Hv BT Heavy"/>
              </a:rPr>
            </a:br>
            <a:r>
              <a:rPr lang="en-GB" sz="3200" cap="none" dirty="0">
                <a:solidFill>
                  <a:srgbClr val="FFFFFF"/>
                </a:solidFill>
                <a:latin typeface="Futura Hv BT Heavy"/>
                <a:cs typeface="Futura Hv BT Heavy"/>
              </a:rPr>
              <a:t>Tenant Relations Program</a:t>
            </a:r>
          </a:p>
        </p:txBody>
      </p:sp>
      <p:sp>
        <p:nvSpPr>
          <p:cNvPr id="61" name="Rectangle 60"/>
          <p:cNvSpPr/>
          <p:nvPr/>
        </p:nvSpPr>
        <p:spPr>
          <a:xfrm>
            <a:off x="342888" y="6973416"/>
            <a:ext cx="7101265" cy="904863"/>
          </a:xfrm>
          <a:prstGeom prst="rect">
            <a:avLst/>
          </a:prstGeom>
        </p:spPr>
        <p:txBody>
          <a:bodyPr wrap="square">
            <a:spAutoFit/>
          </a:bodyPr>
          <a:lstStyle/>
          <a:p>
            <a:pPr lvl="0" algn="ctr" fontAlgn="t">
              <a:lnSpc>
                <a:spcPct val="110000"/>
              </a:lnSpc>
              <a:spcBef>
                <a:spcPct val="0"/>
              </a:spcBef>
              <a:spcAft>
                <a:spcPct val="0"/>
              </a:spcAft>
            </a:pPr>
            <a:r>
              <a:rPr lang="en-US" sz="1200" dirty="0">
                <a:solidFill>
                  <a:srgbClr val="000000"/>
                </a:solidFill>
                <a:latin typeface="Futura Bk BT Book"/>
                <a:cs typeface="Futura Bk BT Book"/>
              </a:rPr>
              <a:t>CBRE partnered with Embrace Home Loans, tenant at 800 King Farm, to hold a collection drive to benefit the victims of Hurricane Maria in Puerto Rico.  Donation bins were placed in the lobby at 800 King Farm and tenants from 700, 702 and 800 King Farm donated toiletries, canned foods and emergencies supplies.</a:t>
            </a:r>
          </a:p>
        </p:txBody>
      </p:sp>
      <p:sp>
        <p:nvSpPr>
          <p:cNvPr id="60" name="Rectangle 59"/>
          <p:cNvSpPr/>
          <p:nvPr/>
        </p:nvSpPr>
        <p:spPr>
          <a:xfrm>
            <a:off x="469783" y="5507024"/>
            <a:ext cx="4075124" cy="338554"/>
          </a:xfrm>
          <a:prstGeom prst="rect">
            <a:avLst/>
          </a:prstGeom>
        </p:spPr>
        <p:txBody>
          <a:bodyPr wrap="square">
            <a:spAutoFit/>
          </a:bodyPr>
          <a:lstStyle/>
          <a:p>
            <a:pPr algn="ctr" fontAlgn="t">
              <a:spcBef>
                <a:spcPct val="0"/>
              </a:spcBef>
              <a:spcAft>
                <a:spcPts val="600"/>
              </a:spcAft>
            </a:pPr>
            <a:r>
              <a:rPr lang="en-US" sz="1600" dirty="0">
                <a:solidFill>
                  <a:schemeClr val="bg1"/>
                </a:solidFill>
                <a:latin typeface="Futura Bk BT Book"/>
                <a:cs typeface="Futura Bk BT Book"/>
              </a:rPr>
              <a:t>Collection Drive</a:t>
            </a:r>
          </a:p>
        </p:txBody>
      </p:sp>
      <p:grpSp>
        <p:nvGrpSpPr>
          <p:cNvPr id="10" name="Group 9"/>
          <p:cNvGrpSpPr/>
          <p:nvPr/>
        </p:nvGrpSpPr>
        <p:grpSpPr>
          <a:xfrm>
            <a:off x="523173" y="4930063"/>
            <a:ext cx="4149386" cy="1132226"/>
            <a:chOff x="1715591" y="5005564"/>
            <a:chExt cx="1569440" cy="768901"/>
          </a:xfrm>
        </p:grpSpPr>
        <p:cxnSp>
          <p:nvCxnSpPr>
            <p:cNvPr id="80" name="Straight Connector 79"/>
            <p:cNvCxnSpPr/>
            <p:nvPr/>
          </p:nvCxnSpPr>
          <p:spPr bwMode="auto">
            <a:xfrm flipV="1">
              <a:off x="1715591" y="5005564"/>
              <a:ext cx="0" cy="768900"/>
            </a:xfrm>
            <a:prstGeom prst="line">
              <a:avLst/>
            </a:prstGeom>
            <a:ln w="6350">
              <a:solidFill>
                <a:srgbClr val="FFFFFF"/>
              </a:solidFill>
              <a:tailEnd type="none"/>
            </a:ln>
          </p:spPr>
        </p:cxnSp>
        <p:cxnSp>
          <p:nvCxnSpPr>
            <p:cNvPr id="81" name="Straight Connector 80"/>
            <p:cNvCxnSpPr>
              <a:cxnSpLocks/>
            </p:cNvCxnSpPr>
            <p:nvPr/>
          </p:nvCxnSpPr>
          <p:spPr bwMode="auto">
            <a:xfrm flipV="1">
              <a:off x="3285031" y="5005564"/>
              <a:ext cx="0" cy="768900"/>
            </a:xfrm>
            <a:prstGeom prst="line">
              <a:avLst/>
            </a:prstGeom>
            <a:ln w="6350">
              <a:solidFill>
                <a:srgbClr val="FFFFFF"/>
              </a:solidFill>
              <a:tailEnd type="none"/>
            </a:ln>
          </p:spPr>
        </p:cxnSp>
      </p:grpSp>
      <p:sp>
        <p:nvSpPr>
          <p:cNvPr id="56" name="Rectangle 55"/>
          <p:cNvSpPr/>
          <p:nvPr/>
        </p:nvSpPr>
        <p:spPr>
          <a:xfrm>
            <a:off x="482835" y="5071917"/>
            <a:ext cx="4068213" cy="461665"/>
          </a:xfrm>
          <a:prstGeom prst="rect">
            <a:avLst/>
          </a:prstGeom>
        </p:spPr>
        <p:txBody>
          <a:bodyPr wrap="square">
            <a:spAutoFit/>
          </a:bodyPr>
          <a:lstStyle/>
          <a:p>
            <a:pPr lvl="0" algn="ctr" fontAlgn="t">
              <a:spcBef>
                <a:spcPct val="0"/>
              </a:spcBef>
              <a:spcAft>
                <a:spcPct val="0"/>
              </a:spcAft>
            </a:pPr>
            <a:r>
              <a:rPr lang="en-US" sz="2400" dirty="0">
                <a:solidFill>
                  <a:srgbClr val="FFFFFF"/>
                </a:solidFill>
                <a:latin typeface="Futura Md BT Medium"/>
                <a:cs typeface="Futura Md BT Medium"/>
              </a:rPr>
              <a:t>Puerto Rico Relief</a:t>
            </a:r>
          </a:p>
        </p:txBody>
      </p:sp>
      <p:grpSp>
        <p:nvGrpSpPr>
          <p:cNvPr id="72" name="Group 71"/>
          <p:cNvGrpSpPr/>
          <p:nvPr/>
        </p:nvGrpSpPr>
        <p:grpSpPr>
          <a:xfrm>
            <a:off x="331374" y="6625177"/>
            <a:ext cx="7099990" cy="369332"/>
            <a:chOff x="458619" y="4789867"/>
            <a:chExt cx="4081452" cy="369332"/>
          </a:xfrm>
        </p:grpSpPr>
        <p:sp>
          <p:nvSpPr>
            <p:cNvPr id="78" name="Rectangle 77"/>
            <p:cNvSpPr/>
            <p:nvPr/>
          </p:nvSpPr>
          <p:spPr>
            <a:xfrm>
              <a:off x="465687" y="4789867"/>
              <a:ext cx="4068213" cy="369332"/>
            </a:xfrm>
            <a:prstGeom prst="rect">
              <a:avLst/>
            </a:prstGeom>
          </p:spPr>
          <p:txBody>
            <a:bodyPr wrap="square">
              <a:spAutoFit/>
            </a:bodyPr>
            <a:lstStyle/>
            <a:p>
              <a:pPr lvl="0" algn="ctr" fontAlgn="t">
                <a:spcBef>
                  <a:spcPct val="0"/>
                </a:spcBef>
                <a:spcAft>
                  <a:spcPct val="0"/>
                </a:spcAft>
              </a:pPr>
              <a:r>
                <a:rPr lang="en-US" b="1" dirty="0">
                  <a:latin typeface="Futura Md BT Medium"/>
                  <a:cs typeface="Futura Md BT Medium"/>
                </a:rPr>
                <a:t>Event Details</a:t>
              </a:r>
            </a:p>
          </p:txBody>
        </p:sp>
        <p:cxnSp>
          <p:nvCxnSpPr>
            <p:cNvPr id="88" name="Straight Connector 87"/>
            <p:cNvCxnSpPr/>
            <p:nvPr/>
          </p:nvCxnSpPr>
          <p:spPr bwMode="auto">
            <a:xfrm>
              <a:off x="458619" y="4933883"/>
              <a:ext cx="1432234" cy="0"/>
            </a:xfrm>
            <a:prstGeom prst="line">
              <a:avLst/>
            </a:prstGeom>
            <a:ln w="6350">
              <a:solidFill>
                <a:srgbClr val="00A657"/>
              </a:solidFill>
              <a:tailEnd type="none"/>
            </a:ln>
          </p:spPr>
        </p:cxnSp>
        <p:cxnSp>
          <p:nvCxnSpPr>
            <p:cNvPr id="89" name="Straight Connector 88"/>
            <p:cNvCxnSpPr/>
            <p:nvPr/>
          </p:nvCxnSpPr>
          <p:spPr bwMode="auto">
            <a:xfrm>
              <a:off x="3075019" y="4933883"/>
              <a:ext cx="1465052" cy="0"/>
            </a:xfrm>
            <a:prstGeom prst="line">
              <a:avLst/>
            </a:prstGeom>
            <a:ln w="6350">
              <a:solidFill>
                <a:srgbClr val="00A657"/>
              </a:solidFill>
              <a:tailEnd type="none"/>
            </a:ln>
          </p:spPr>
        </p:cxnSp>
      </p:grpSp>
      <p:sp>
        <p:nvSpPr>
          <p:cNvPr id="48" name="Isosceles Triangle 47"/>
          <p:cNvSpPr/>
          <p:nvPr/>
        </p:nvSpPr>
        <p:spPr bwMode="auto">
          <a:xfrm>
            <a:off x="2114287" y="4461304"/>
            <a:ext cx="576064" cy="245497"/>
          </a:xfrm>
          <a:prstGeom prst="triangle">
            <a:avLst>
              <a:gd name="adj" fmla="val 51470"/>
            </a:avLst>
          </a:prstGeom>
          <a:solidFill>
            <a:schemeClr val="bg2"/>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p:txBody>
      </p:sp>
      <p:pic>
        <p:nvPicPr>
          <p:cNvPr id="36" name="Pictur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5516" y="3274728"/>
            <a:ext cx="2160357" cy="1152191"/>
          </a:xfrm>
          <a:prstGeom prst="rect">
            <a:avLst/>
          </a:prstGeom>
        </p:spPr>
      </p:pic>
      <p:pic>
        <p:nvPicPr>
          <p:cNvPr id="15" name="Picture Placeholder 14">
            <a:extLst>
              <a:ext uri="{FF2B5EF4-FFF2-40B4-BE49-F238E27FC236}">
                <a16:creationId xmlns:a16="http://schemas.microsoft.com/office/drawing/2014/main" id="{86052429-4228-4811-AF9A-AC681761F469}"/>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11550" b="11550"/>
          <a:stretch>
            <a:fillRect/>
          </a:stretch>
        </p:blipFill>
        <p:spPr>
          <a:xfrm>
            <a:off x="416015" y="1747235"/>
            <a:ext cx="4075112" cy="2957513"/>
          </a:xfrm>
        </p:spPr>
      </p:pic>
    </p:spTree>
    <p:extLst>
      <p:ext uri="{BB962C8B-B14F-4D97-AF65-F5344CB8AC3E}">
        <p14:creationId xmlns:p14="http://schemas.microsoft.com/office/powerpoint/2010/main" val="34208805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bwMode="auto">
          <a:xfrm>
            <a:off x="355183" y="4863929"/>
            <a:ext cx="4474743" cy="1321256"/>
          </a:xfrm>
          <a:prstGeom prst="rect">
            <a:avLst/>
          </a:prstGeom>
          <a:solidFill>
            <a:schemeClr val="bg2"/>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p:txBody>
      </p:sp>
      <p:sp>
        <p:nvSpPr>
          <p:cNvPr id="8" name="Isosceles Triangle 7"/>
          <p:cNvSpPr/>
          <p:nvPr/>
        </p:nvSpPr>
        <p:spPr bwMode="auto">
          <a:xfrm>
            <a:off x="2114287" y="4461304"/>
            <a:ext cx="576064" cy="245497"/>
          </a:xfrm>
          <a:prstGeom prst="triangle">
            <a:avLst>
              <a:gd name="adj" fmla="val 51470"/>
            </a:avLst>
          </a:prstGeom>
          <a:solidFill>
            <a:schemeClr val="bg2"/>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p:txBody>
      </p:sp>
      <p:sp>
        <p:nvSpPr>
          <p:cNvPr id="6" name="Title 3"/>
          <p:cNvSpPr txBox="1">
            <a:spLocks/>
          </p:cNvSpPr>
          <p:nvPr/>
        </p:nvSpPr>
        <p:spPr bwMode="auto">
          <a:xfrm>
            <a:off x="416015" y="318324"/>
            <a:ext cx="5559535" cy="787908"/>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lvl1pPr algn="l" rtl="0" eaLnBrk="1" fontAlgn="base" hangingPunct="1">
              <a:lnSpc>
                <a:spcPct val="100000"/>
              </a:lnSpc>
              <a:spcBef>
                <a:spcPct val="0"/>
              </a:spcBef>
              <a:spcAft>
                <a:spcPct val="0"/>
              </a:spcAft>
              <a:defRPr sz="2000" b="0" i="0" cap="all" baseline="0">
                <a:solidFill>
                  <a:schemeClr val="accent1"/>
                </a:solidFill>
                <a:latin typeface="Futura Md BT Bold"/>
                <a:ea typeface="+mj-ea"/>
                <a:cs typeface="Futura Md BT Bold"/>
              </a:defRPr>
            </a:lvl1pPr>
            <a:lvl2pPr algn="r" rtl="0" eaLnBrk="1" fontAlgn="base" hangingPunct="1">
              <a:spcBef>
                <a:spcPct val="0"/>
              </a:spcBef>
              <a:spcAft>
                <a:spcPct val="0"/>
              </a:spcAft>
              <a:defRPr sz="3000" b="1">
                <a:solidFill>
                  <a:schemeClr val="tx2"/>
                </a:solidFill>
                <a:latin typeface="Arial" charset="0"/>
              </a:defRPr>
            </a:lvl2pPr>
            <a:lvl3pPr algn="r" rtl="0" eaLnBrk="1" fontAlgn="base" hangingPunct="1">
              <a:spcBef>
                <a:spcPct val="0"/>
              </a:spcBef>
              <a:spcAft>
                <a:spcPct val="0"/>
              </a:spcAft>
              <a:defRPr sz="3000" b="1">
                <a:solidFill>
                  <a:schemeClr val="tx2"/>
                </a:solidFill>
                <a:latin typeface="Arial" charset="0"/>
              </a:defRPr>
            </a:lvl3pPr>
            <a:lvl4pPr algn="r" rtl="0" eaLnBrk="1" fontAlgn="base" hangingPunct="1">
              <a:spcBef>
                <a:spcPct val="0"/>
              </a:spcBef>
              <a:spcAft>
                <a:spcPct val="0"/>
              </a:spcAft>
              <a:defRPr sz="3000" b="1">
                <a:solidFill>
                  <a:schemeClr val="tx2"/>
                </a:solidFill>
                <a:latin typeface="Arial" charset="0"/>
              </a:defRPr>
            </a:lvl4pPr>
            <a:lvl5pPr algn="r" rtl="0" eaLnBrk="1" fontAlgn="base" hangingPunct="1">
              <a:spcBef>
                <a:spcPct val="0"/>
              </a:spcBef>
              <a:spcAft>
                <a:spcPct val="0"/>
              </a:spcAft>
              <a:defRPr sz="3000" b="1">
                <a:solidFill>
                  <a:schemeClr val="tx2"/>
                </a:solidFill>
                <a:latin typeface="Arial" charset="0"/>
              </a:defRPr>
            </a:lvl5pPr>
            <a:lvl6pPr marL="457200" algn="r" rtl="0" eaLnBrk="1" fontAlgn="base" hangingPunct="1">
              <a:spcBef>
                <a:spcPct val="0"/>
              </a:spcBef>
              <a:spcAft>
                <a:spcPct val="0"/>
              </a:spcAft>
              <a:defRPr sz="3000" b="1">
                <a:solidFill>
                  <a:schemeClr val="tx2"/>
                </a:solidFill>
                <a:latin typeface="Arial" charset="0"/>
              </a:defRPr>
            </a:lvl6pPr>
            <a:lvl7pPr marL="914400" algn="r" rtl="0" eaLnBrk="1" fontAlgn="base" hangingPunct="1">
              <a:spcBef>
                <a:spcPct val="0"/>
              </a:spcBef>
              <a:spcAft>
                <a:spcPct val="0"/>
              </a:spcAft>
              <a:defRPr sz="3000" b="1">
                <a:solidFill>
                  <a:schemeClr val="tx2"/>
                </a:solidFill>
                <a:latin typeface="Arial" charset="0"/>
              </a:defRPr>
            </a:lvl7pPr>
            <a:lvl8pPr marL="1371600" algn="r" rtl="0" eaLnBrk="1" fontAlgn="base" hangingPunct="1">
              <a:spcBef>
                <a:spcPct val="0"/>
              </a:spcBef>
              <a:spcAft>
                <a:spcPct val="0"/>
              </a:spcAft>
              <a:defRPr sz="3000" b="1">
                <a:solidFill>
                  <a:schemeClr val="tx2"/>
                </a:solidFill>
                <a:latin typeface="Arial" charset="0"/>
              </a:defRPr>
            </a:lvl8pPr>
            <a:lvl9pPr marL="1828800" algn="r" rtl="0" eaLnBrk="1" fontAlgn="base" hangingPunct="1">
              <a:spcBef>
                <a:spcPct val="0"/>
              </a:spcBef>
              <a:spcAft>
                <a:spcPct val="0"/>
              </a:spcAft>
              <a:defRPr sz="3000" b="1">
                <a:solidFill>
                  <a:schemeClr val="tx2"/>
                </a:solidFill>
                <a:latin typeface="Arial" charset="0"/>
              </a:defRPr>
            </a:lvl9pPr>
          </a:lstStyle>
          <a:p>
            <a:pPr>
              <a:lnSpc>
                <a:spcPct val="80000"/>
              </a:lnSpc>
            </a:pPr>
            <a:r>
              <a:rPr lang="en-GB" sz="3200" cap="none" dirty="0">
                <a:solidFill>
                  <a:srgbClr val="FFFFFF"/>
                </a:solidFill>
                <a:latin typeface="Futura Hv BT Heavy"/>
                <a:cs typeface="Futura Hv BT Heavy"/>
              </a:rPr>
              <a:t>Irvington Centre </a:t>
            </a:r>
            <a:br>
              <a:rPr lang="en-GB" sz="3200" cap="none" dirty="0">
                <a:solidFill>
                  <a:srgbClr val="FFFFFF"/>
                </a:solidFill>
                <a:latin typeface="Futura Hv BT Heavy"/>
                <a:cs typeface="Futura Hv BT Heavy"/>
              </a:rPr>
            </a:br>
            <a:r>
              <a:rPr lang="en-GB" sz="3200" cap="none" dirty="0">
                <a:solidFill>
                  <a:srgbClr val="FFFFFF"/>
                </a:solidFill>
                <a:latin typeface="Futura Hv BT Heavy"/>
                <a:cs typeface="Futura Hv BT Heavy"/>
              </a:rPr>
              <a:t>Tenant Relations Program</a:t>
            </a:r>
          </a:p>
        </p:txBody>
      </p:sp>
      <p:sp>
        <p:nvSpPr>
          <p:cNvPr id="61" name="Rectangle 60"/>
          <p:cNvSpPr/>
          <p:nvPr/>
        </p:nvSpPr>
        <p:spPr>
          <a:xfrm>
            <a:off x="285800" y="6973416"/>
            <a:ext cx="6908415" cy="295466"/>
          </a:xfrm>
          <a:prstGeom prst="rect">
            <a:avLst/>
          </a:prstGeom>
        </p:spPr>
        <p:txBody>
          <a:bodyPr wrap="square">
            <a:spAutoFit/>
          </a:bodyPr>
          <a:lstStyle/>
          <a:p>
            <a:pPr lvl="0" algn="ctr" fontAlgn="t">
              <a:lnSpc>
                <a:spcPct val="110000"/>
              </a:lnSpc>
              <a:spcBef>
                <a:spcPct val="0"/>
              </a:spcBef>
              <a:spcAft>
                <a:spcPct val="0"/>
              </a:spcAft>
            </a:pPr>
            <a:endParaRPr lang="en-US" sz="1200" dirty="0">
              <a:solidFill>
                <a:srgbClr val="000000"/>
              </a:solidFill>
              <a:latin typeface="Futura Bk BT Book"/>
              <a:cs typeface="Futura Bk BT Book"/>
            </a:endParaRPr>
          </a:p>
        </p:txBody>
      </p:sp>
      <p:sp>
        <p:nvSpPr>
          <p:cNvPr id="60" name="Rectangle 59"/>
          <p:cNvSpPr/>
          <p:nvPr/>
        </p:nvSpPr>
        <p:spPr>
          <a:xfrm>
            <a:off x="433754" y="5507024"/>
            <a:ext cx="4238805" cy="338554"/>
          </a:xfrm>
          <a:prstGeom prst="rect">
            <a:avLst/>
          </a:prstGeom>
        </p:spPr>
        <p:txBody>
          <a:bodyPr wrap="square">
            <a:spAutoFit/>
          </a:bodyPr>
          <a:lstStyle/>
          <a:p>
            <a:pPr algn="ctr" fontAlgn="t">
              <a:spcBef>
                <a:spcPct val="0"/>
              </a:spcBef>
              <a:spcAft>
                <a:spcPts val="600"/>
              </a:spcAft>
            </a:pPr>
            <a:r>
              <a:rPr lang="en-US" sz="1600" dirty="0">
                <a:solidFill>
                  <a:schemeClr val="bg1"/>
                </a:solidFill>
                <a:latin typeface="Futura Bk BT Book"/>
                <a:cs typeface="Futura Bk BT Book"/>
              </a:rPr>
              <a:t>Bake Sale Fundraiser </a:t>
            </a:r>
          </a:p>
        </p:txBody>
      </p:sp>
      <p:grpSp>
        <p:nvGrpSpPr>
          <p:cNvPr id="10" name="Group 9"/>
          <p:cNvGrpSpPr/>
          <p:nvPr/>
        </p:nvGrpSpPr>
        <p:grpSpPr>
          <a:xfrm>
            <a:off x="482835" y="4930063"/>
            <a:ext cx="4189724" cy="1132226"/>
            <a:chOff x="1715591" y="5005564"/>
            <a:chExt cx="1569440" cy="768901"/>
          </a:xfrm>
        </p:grpSpPr>
        <p:cxnSp>
          <p:nvCxnSpPr>
            <p:cNvPr id="80" name="Straight Connector 79"/>
            <p:cNvCxnSpPr/>
            <p:nvPr/>
          </p:nvCxnSpPr>
          <p:spPr bwMode="auto">
            <a:xfrm flipV="1">
              <a:off x="1715591" y="5005564"/>
              <a:ext cx="0" cy="768900"/>
            </a:xfrm>
            <a:prstGeom prst="line">
              <a:avLst/>
            </a:prstGeom>
            <a:ln w="6350">
              <a:solidFill>
                <a:srgbClr val="FFFFFF"/>
              </a:solidFill>
              <a:tailEnd type="none"/>
            </a:ln>
          </p:spPr>
        </p:cxnSp>
        <p:cxnSp>
          <p:nvCxnSpPr>
            <p:cNvPr id="81" name="Straight Connector 80"/>
            <p:cNvCxnSpPr>
              <a:cxnSpLocks/>
            </p:cNvCxnSpPr>
            <p:nvPr/>
          </p:nvCxnSpPr>
          <p:spPr bwMode="auto">
            <a:xfrm flipV="1">
              <a:off x="3285031" y="5005564"/>
              <a:ext cx="0" cy="768900"/>
            </a:xfrm>
            <a:prstGeom prst="line">
              <a:avLst/>
            </a:prstGeom>
            <a:ln w="6350">
              <a:solidFill>
                <a:srgbClr val="FFFFFF"/>
              </a:solidFill>
              <a:tailEnd type="none"/>
            </a:ln>
          </p:spPr>
        </p:cxnSp>
      </p:grpSp>
      <p:sp>
        <p:nvSpPr>
          <p:cNvPr id="56" name="Rectangle 55"/>
          <p:cNvSpPr/>
          <p:nvPr/>
        </p:nvSpPr>
        <p:spPr>
          <a:xfrm>
            <a:off x="482835" y="5071917"/>
            <a:ext cx="4068213" cy="461665"/>
          </a:xfrm>
          <a:prstGeom prst="rect">
            <a:avLst/>
          </a:prstGeom>
        </p:spPr>
        <p:txBody>
          <a:bodyPr wrap="square">
            <a:spAutoFit/>
          </a:bodyPr>
          <a:lstStyle/>
          <a:p>
            <a:pPr lvl="0" algn="ctr" fontAlgn="t">
              <a:spcBef>
                <a:spcPct val="0"/>
              </a:spcBef>
              <a:spcAft>
                <a:spcPct val="0"/>
              </a:spcAft>
            </a:pPr>
            <a:r>
              <a:rPr lang="en-US" sz="2400" dirty="0">
                <a:solidFill>
                  <a:srgbClr val="FFFFFF"/>
                </a:solidFill>
                <a:latin typeface="Futura Md BT Medium"/>
                <a:cs typeface="Futura Md BT Medium"/>
              </a:rPr>
              <a:t>Breast Cancer Awareness</a:t>
            </a:r>
          </a:p>
        </p:txBody>
      </p:sp>
      <p:grpSp>
        <p:nvGrpSpPr>
          <p:cNvPr id="72" name="Group 71"/>
          <p:cNvGrpSpPr/>
          <p:nvPr/>
        </p:nvGrpSpPr>
        <p:grpSpPr>
          <a:xfrm>
            <a:off x="285800" y="6363110"/>
            <a:ext cx="7099990" cy="369332"/>
            <a:chOff x="458619" y="4789867"/>
            <a:chExt cx="4081452" cy="369332"/>
          </a:xfrm>
        </p:grpSpPr>
        <p:sp>
          <p:nvSpPr>
            <p:cNvPr id="78" name="Rectangle 77"/>
            <p:cNvSpPr/>
            <p:nvPr/>
          </p:nvSpPr>
          <p:spPr>
            <a:xfrm>
              <a:off x="465687" y="4789867"/>
              <a:ext cx="4068213" cy="369332"/>
            </a:xfrm>
            <a:prstGeom prst="rect">
              <a:avLst/>
            </a:prstGeom>
          </p:spPr>
          <p:txBody>
            <a:bodyPr wrap="square">
              <a:spAutoFit/>
            </a:bodyPr>
            <a:lstStyle/>
            <a:p>
              <a:pPr lvl="0" algn="ctr" fontAlgn="t">
                <a:spcBef>
                  <a:spcPct val="0"/>
                </a:spcBef>
                <a:spcAft>
                  <a:spcPct val="0"/>
                </a:spcAft>
              </a:pPr>
              <a:r>
                <a:rPr lang="en-US" b="1" dirty="0">
                  <a:latin typeface="Futura Md BT Medium"/>
                  <a:cs typeface="Futura Md BT Medium"/>
                </a:rPr>
                <a:t>Event Details</a:t>
              </a:r>
            </a:p>
          </p:txBody>
        </p:sp>
        <p:cxnSp>
          <p:nvCxnSpPr>
            <p:cNvPr id="88" name="Straight Connector 87"/>
            <p:cNvCxnSpPr/>
            <p:nvPr/>
          </p:nvCxnSpPr>
          <p:spPr bwMode="auto">
            <a:xfrm>
              <a:off x="458619" y="4933883"/>
              <a:ext cx="1432234" cy="0"/>
            </a:xfrm>
            <a:prstGeom prst="line">
              <a:avLst/>
            </a:prstGeom>
            <a:ln w="6350">
              <a:solidFill>
                <a:srgbClr val="00A657"/>
              </a:solidFill>
              <a:tailEnd type="none"/>
            </a:ln>
          </p:spPr>
        </p:cxnSp>
        <p:cxnSp>
          <p:nvCxnSpPr>
            <p:cNvPr id="89" name="Straight Connector 88"/>
            <p:cNvCxnSpPr/>
            <p:nvPr/>
          </p:nvCxnSpPr>
          <p:spPr bwMode="auto">
            <a:xfrm>
              <a:off x="3075019" y="4933883"/>
              <a:ext cx="1465052" cy="0"/>
            </a:xfrm>
            <a:prstGeom prst="line">
              <a:avLst/>
            </a:prstGeom>
            <a:ln w="6350">
              <a:solidFill>
                <a:srgbClr val="00A657"/>
              </a:solidFill>
              <a:tailEnd type="none"/>
            </a:ln>
          </p:spPr>
        </p:cxnSp>
      </p:grpSp>
      <p:sp>
        <p:nvSpPr>
          <p:cNvPr id="48" name="Isosceles Triangle 47"/>
          <p:cNvSpPr/>
          <p:nvPr/>
        </p:nvSpPr>
        <p:spPr bwMode="auto">
          <a:xfrm>
            <a:off x="2114287" y="4461304"/>
            <a:ext cx="576064" cy="245497"/>
          </a:xfrm>
          <a:prstGeom prst="triangle">
            <a:avLst>
              <a:gd name="adj" fmla="val 51470"/>
            </a:avLst>
          </a:prstGeom>
          <a:solidFill>
            <a:schemeClr val="bg2"/>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p:txBody>
      </p:sp>
      <p:sp>
        <p:nvSpPr>
          <p:cNvPr id="4" name="Rectangle 3"/>
          <p:cNvSpPr/>
          <p:nvPr/>
        </p:nvSpPr>
        <p:spPr>
          <a:xfrm>
            <a:off x="332153" y="6689967"/>
            <a:ext cx="7089256" cy="646331"/>
          </a:xfrm>
          <a:prstGeom prst="rect">
            <a:avLst/>
          </a:prstGeom>
        </p:spPr>
        <p:txBody>
          <a:bodyPr wrap="square">
            <a:spAutoFit/>
          </a:bodyPr>
          <a:lstStyle/>
          <a:p>
            <a:pPr algn="ctr" fontAlgn="t">
              <a:spcBef>
                <a:spcPct val="0"/>
              </a:spcBef>
              <a:spcAft>
                <a:spcPct val="0"/>
              </a:spcAft>
            </a:pPr>
            <a:r>
              <a:rPr lang="en-US" sz="1200" dirty="0">
                <a:solidFill>
                  <a:srgbClr val="000000"/>
                </a:solidFill>
                <a:latin typeface="Futura Bk BT Book"/>
                <a:cs typeface="Futura Bk BT Book"/>
              </a:rPr>
              <a:t>In recognition of Breast Cancer Awareness Month, CBRE partnered with Morgan Stanley, tenant at 702 King Farm, to hold a bake sale fundraiser to raise money for breast cancer research.  $879.00 was raised </a:t>
            </a:r>
            <a:r>
              <a:rPr lang="en-US" sz="1200">
                <a:solidFill>
                  <a:srgbClr val="000000"/>
                </a:solidFill>
                <a:latin typeface="Futura Bk BT Book"/>
                <a:cs typeface="Futura Bk BT Book"/>
              </a:rPr>
              <a:t>and the proceeds </a:t>
            </a:r>
            <a:r>
              <a:rPr lang="en-US" sz="1200" dirty="0">
                <a:solidFill>
                  <a:srgbClr val="000000"/>
                </a:solidFill>
                <a:latin typeface="Futura Bk BT Book"/>
                <a:cs typeface="Futura Bk BT Book"/>
              </a:rPr>
              <a:t>were sent to the American Cancer Society! </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9383" y="7408630"/>
            <a:ext cx="2326267" cy="2453906"/>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45" y="7368296"/>
            <a:ext cx="2144833" cy="25345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9254" y="3307777"/>
            <a:ext cx="2160357" cy="1152191"/>
          </a:xfrm>
          <a:prstGeom prst="rect">
            <a:avLst/>
          </a:prstGeom>
        </p:spPr>
      </p:pic>
      <p:pic>
        <p:nvPicPr>
          <p:cNvPr id="13" name="Picture Placeholder 12">
            <a:extLst>
              <a:ext uri="{FF2B5EF4-FFF2-40B4-BE49-F238E27FC236}">
                <a16:creationId xmlns:a16="http://schemas.microsoft.com/office/drawing/2014/main" id="{D1C6C3FE-40CF-42A9-992E-1B64D6DB4C48}"/>
              </a:ext>
            </a:extLst>
          </p:cNvPr>
          <p:cNvPicPr>
            <a:picLocks noGrp="1" noChangeAspect="1"/>
          </p:cNvPicPr>
          <p:nvPr>
            <p:ph type="pic" sz="quarter" idx="13"/>
          </p:nvPr>
        </p:nvPicPr>
        <p:blipFill>
          <a:blip r:embed="rId5" cstate="print">
            <a:extLst>
              <a:ext uri="{28A0092B-C50C-407E-A947-70E740481C1C}">
                <a14:useLocalDpi xmlns:a14="http://schemas.microsoft.com/office/drawing/2010/main" val="0"/>
              </a:ext>
            </a:extLst>
          </a:blip>
          <a:srcRect t="19656" b="19656"/>
          <a:stretch>
            <a:fillRect/>
          </a:stretch>
        </p:blipFill>
        <p:spPr>
          <a:xfrm>
            <a:off x="344449" y="1613184"/>
            <a:ext cx="4485477" cy="3259206"/>
          </a:xfrm>
        </p:spPr>
      </p:pic>
    </p:spTree>
    <p:extLst>
      <p:ext uri="{BB962C8B-B14F-4D97-AF65-F5344CB8AC3E}">
        <p14:creationId xmlns:p14="http://schemas.microsoft.com/office/powerpoint/2010/main" val="12237531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Powerpoint_M_Template_Case_Study_4x3">
  <a:themeElements>
    <a:clrScheme name="Custom 31">
      <a:dk1>
        <a:srgbClr val="000000"/>
      </a:dk1>
      <a:lt1>
        <a:srgbClr val="FFFFFF"/>
      </a:lt1>
      <a:dk2>
        <a:srgbClr val="BFD857"/>
      </a:dk2>
      <a:lt2>
        <a:srgbClr val="004B35"/>
      </a:lt2>
      <a:accent1>
        <a:srgbClr val="006A4D"/>
      </a:accent1>
      <a:accent2>
        <a:srgbClr val="69BE28"/>
      </a:accent2>
      <a:accent3>
        <a:srgbClr val="00B2DD"/>
      </a:accent3>
      <a:accent4>
        <a:srgbClr val="EC008C"/>
      </a:accent4>
      <a:accent5>
        <a:srgbClr val="A23F97"/>
      </a:accent5>
      <a:accent6>
        <a:srgbClr val="FFDD00"/>
      </a:accent6>
      <a:hlink>
        <a:srgbClr val="69BE28"/>
      </a:hlink>
      <a:folHlink>
        <a:srgbClr val="BFD857"/>
      </a:folHlink>
    </a:clrScheme>
    <a:fontScheme name="Custom 1">
      <a:majorFont>
        <a:latin typeface="Futura Md BT Bold"/>
        <a:ea typeface=""/>
        <a:cs typeface=""/>
      </a:majorFont>
      <a:minorFont>
        <a:latin typeface="Arnhem Pro Bl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bg2"/>
          </a:solidFill>
          <a:prstDash val="solid"/>
          <a:round/>
          <a:headEnd type="none" w="med" len="med"/>
          <a:tailEnd type="none" w="med" len="med"/>
        </a:ln>
        <a:effectLst/>
      </a:spPr>
      <a:bodyPr vert="horz" wrap="square" lIns="72000" tIns="72000" rIns="72000" bIns="7200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200" b="0" i="0" u="none" strike="noStrike" cap="none" normalizeH="0" baseline="0" dirty="0" smtClean="0">
            <a:ln>
              <a:noFill/>
            </a:ln>
            <a:solidFill>
              <a:schemeClr val="tx1"/>
            </a:solidFill>
            <a:effectLst/>
            <a:latin typeface="Arial" charset="0"/>
          </a:defRPr>
        </a:defPPr>
      </a:lstStyle>
    </a:spDef>
    <a:lnDef>
      <a:spPr bwMode="auto">
        <a:ln w="6350">
          <a:solidFill>
            <a:schemeClr val="tx1"/>
          </a:solidFill>
          <a:tailEnd type="none"/>
        </a:ln>
      </a:spPr>
      <a:bodyPr/>
      <a:lstStyle/>
    </a:lnDef>
    <a:txDef>
      <a:spPr>
        <a:noFill/>
      </a:spPr>
      <a:bodyPr wrap="square" lIns="36000" tIns="36000" rIns="36000" bIns="36000" rtlCol="0">
        <a:spAutoFit/>
      </a:bodyPr>
      <a:lstStyle>
        <a:defPPr algn="ctr">
          <a:defRPr sz="3600" dirty="0">
            <a:solidFill>
              <a:schemeClr val="accent1"/>
            </a:solidFill>
            <a:latin typeface="Arnhem Pro Bln Ita"/>
            <a:cs typeface="Arnhem Pro Bln Ita"/>
          </a:defRPr>
        </a:defPPr>
      </a:lstStyle>
    </a:txDef>
  </a:objectDefaults>
  <a:extraClrSchemeLst/>
  <a:custClrLst>
    <a:custClr>
      <a:srgbClr val="00A657"/>
    </a:custClr>
    <a:custClr>
      <a:srgbClr val="004B35"/>
    </a:custClr>
    <a:custClr>
      <a:srgbClr val="87CB53"/>
    </a:custClr>
    <a:custClr>
      <a:srgbClr val="338871"/>
    </a:custClr>
    <a:custClr>
      <a:srgbClr val="CCE079"/>
    </a:custClr>
    <a:custClr>
      <a:srgbClr val="33C1E4"/>
    </a:custClr>
    <a:custClr>
      <a:srgbClr val="F033A3"/>
    </a:custClr>
    <a:custClr>
      <a:srgbClr val="B565AC"/>
    </a:custClr>
    <a:custClr>
      <a:srgbClr val="FFE433"/>
    </a:custClr>
    <a:custClr>
      <a:srgbClr val="F79B4C"/>
    </a:custClr>
    <a:custClr>
      <a:srgbClr val="32B778"/>
    </a:custClr>
    <a:custClr>
      <a:srgbClr val="326E5D"/>
    </a:custClr>
    <a:custClr>
      <a:srgbClr val="A5D87E"/>
    </a:custClr>
    <a:custClr>
      <a:srgbClr val="66A594"/>
    </a:custClr>
    <a:custClr>
      <a:srgbClr val="D8E89A"/>
    </a:custClr>
    <a:custClr>
      <a:srgbClr val="66D1EB"/>
    </a:custClr>
    <a:custClr>
      <a:srgbClr val="F466BA"/>
    </a:custClr>
    <a:custClr>
      <a:srgbClr val="C78CC1"/>
    </a:custClr>
    <a:custClr>
      <a:srgbClr val="FFEB66"/>
    </a:custClr>
    <a:custClr>
      <a:srgbClr val="F9B479"/>
    </a:custClr>
    <a:custClr>
      <a:srgbClr val="65C99A"/>
    </a:custClr>
    <a:custClr>
      <a:srgbClr val="659285"/>
    </a:custClr>
    <a:custClr>
      <a:srgbClr val="C3E5A9"/>
    </a:custClr>
    <a:custClr>
      <a:srgbClr val="99C3B8"/>
    </a:custClr>
    <a:custClr>
      <a:srgbClr val="E6EFBC"/>
    </a:custClr>
    <a:custClr>
      <a:srgbClr val="99E0F1"/>
    </a:custClr>
    <a:custClr>
      <a:srgbClr val="F799D1"/>
    </a:custClr>
    <a:custClr>
      <a:srgbClr val="DAB2D5"/>
    </a:custClr>
    <a:custClr>
      <a:srgbClr val="FFF199"/>
    </a:custClr>
    <a:custClr>
      <a:srgbClr val="FBCDA6"/>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Powerpoint_M_Template_Case_Study_4x3.potx</Template>
  <TotalTime>15555</TotalTime>
  <Words>684</Words>
  <Application>Microsoft Office PowerPoint</Application>
  <PresentationFormat>Custom</PresentationFormat>
  <Paragraphs>49</Paragraphs>
  <Slides>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Arial</vt:lpstr>
      <vt:lpstr>Arnhem Pro Bln</vt:lpstr>
      <vt:lpstr>Arnhem Pro Bln Ita</vt:lpstr>
      <vt:lpstr>Calibri</vt:lpstr>
      <vt:lpstr>Futura Bk BT Book</vt:lpstr>
      <vt:lpstr>Futura Hv BT Heavy</vt:lpstr>
      <vt:lpstr>Futura Md BT Bold</vt:lpstr>
      <vt:lpstr>Futura Md BT Medium</vt:lpstr>
      <vt:lpstr>Wingdings</vt:lpstr>
      <vt:lpstr>Powerpoint_M_Template_Case_Study_4x3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Gunn</dc:creator>
  <cp:lastModifiedBy>Forbes, Jessica @ Washington DC</cp:lastModifiedBy>
  <cp:revision>481</cp:revision>
  <cp:lastPrinted>2016-04-08T20:29:21Z</cp:lastPrinted>
  <dcterms:created xsi:type="dcterms:W3CDTF">2014-10-16T16:05:38Z</dcterms:created>
  <dcterms:modified xsi:type="dcterms:W3CDTF">2017-11-28T21:59:17Z</dcterms:modified>
</cp:coreProperties>
</file>